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72" r:id="rId3"/>
    <p:sldId id="325" r:id="rId4"/>
    <p:sldId id="297" r:id="rId5"/>
    <p:sldId id="328" r:id="rId6"/>
    <p:sldId id="307" r:id="rId7"/>
    <p:sldId id="306" r:id="rId8"/>
    <p:sldId id="257" r:id="rId9"/>
    <p:sldId id="258" r:id="rId10"/>
    <p:sldId id="326" r:id="rId11"/>
    <p:sldId id="327" r:id="rId12"/>
    <p:sldId id="277" r:id="rId13"/>
    <p:sldId id="273" r:id="rId14"/>
    <p:sldId id="320" r:id="rId15"/>
    <p:sldId id="331" r:id="rId16"/>
    <p:sldId id="332" r:id="rId17"/>
    <p:sldId id="264" r:id="rId18"/>
    <p:sldId id="283" r:id="rId19"/>
    <p:sldId id="263" r:id="rId20"/>
    <p:sldId id="284" r:id="rId21"/>
    <p:sldId id="310" r:id="rId22"/>
    <p:sldId id="282" r:id="rId23"/>
    <p:sldId id="275" r:id="rId24"/>
    <p:sldId id="319" r:id="rId25"/>
    <p:sldId id="329" r:id="rId26"/>
    <p:sldId id="330" r:id="rId27"/>
    <p:sldId id="333" r:id="rId28"/>
    <p:sldId id="321" r:id="rId29"/>
  </p:sldIdLst>
  <p:sldSz cx="9144000" cy="6858000" type="screen4x3"/>
  <p:notesSz cx="7102475"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2060"/>
    <a:srgbClr val="996633"/>
    <a:srgbClr val="FD6749"/>
    <a:srgbClr val="0B539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49" autoAdjust="0"/>
    <p:restoredTop sz="94638" autoAdjust="0"/>
  </p:normalViewPr>
  <p:slideViewPr>
    <p:cSldViewPr>
      <p:cViewPr varScale="1">
        <p:scale>
          <a:sx n="66" d="100"/>
          <a:sy n="66" d="100"/>
        </p:scale>
        <p:origin x="60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dirty="0">
                <a:latin typeface="+mn-lt"/>
                <a:cs typeface="+mn-cs"/>
              </a:defRPr>
            </a:lvl1pPr>
          </a:lstStyle>
          <a:p>
            <a:pPr>
              <a:defRPr/>
            </a:pPr>
            <a:endParaRPr lang="en-GB"/>
          </a:p>
        </p:txBody>
      </p:sp>
      <p:sp>
        <p:nvSpPr>
          <p:cNvPr id="3" name="Date Placeholder 2"/>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AD93131E-CBB3-43DC-B096-501A49F144F2}" type="datetimeFigureOut">
              <a:rPr lang="en-GB"/>
              <a:pPr>
                <a:defRPr/>
              </a:pPr>
              <a:t>02/12/2015</a:t>
            </a:fld>
            <a:endParaRPr lang="en-GB" dirty="0"/>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pPr lvl="0"/>
            <a:endParaRPr lang="en-GB"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9066" tIns="49533" rIns="99066" bIns="4953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wrap="square" lIns="99066" tIns="49533" rIns="99066" bIns="49533" numCol="1" anchor="b" anchorCtr="0" compatLnSpc="1">
            <a:prstTxWarp prst="textNoShape">
              <a:avLst/>
            </a:prstTxWarp>
          </a:bodyPr>
          <a:lstStyle>
            <a:lvl1pPr algn="r">
              <a:defRPr sz="1300">
                <a:latin typeface="Calibri" panose="020F0502020204030204" pitchFamily="34" charset="0"/>
              </a:defRPr>
            </a:lvl1pPr>
          </a:lstStyle>
          <a:p>
            <a:fld id="{F26965C9-48DC-4FA1-96F3-0B6727B69F05}" type="slidenum">
              <a:rPr lang="en-GB" altLang="en-US"/>
              <a:pPr/>
              <a:t>‹#›</a:t>
            </a:fld>
            <a:endParaRPr lang="en-GB" altLang="en-US"/>
          </a:p>
        </p:txBody>
      </p:sp>
    </p:spTree>
    <p:extLst>
      <p:ext uri="{BB962C8B-B14F-4D97-AF65-F5344CB8AC3E}">
        <p14:creationId xmlns:p14="http://schemas.microsoft.com/office/powerpoint/2010/main" val="2647150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935C1688-EE50-48D0-8CE5-FCD9F0EC4D43}" type="slidenum">
              <a:rPr lang="en-GB" altLang="en-US">
                <a:latin typeface="Arial" panose="020B0604020202020204" pitchFamily="34" charset="0"/>
              </a:rPr>
              <a:pPr/>
              <a:t>2</a:t>
            </a:fld>
            <a:endParaRPr lang="en-GB" altLang="en-US">
              <a:latin typeface="Arial" panose="020B0604020202020204" pitchFamily="34" charset="0"/>
            </a:endParaRPr>
          </a:p>
        </p:txBody>
      </p:sp>
    </p:spTree>
    <p:extLst>
      <p:ext uri="{BB962C8B-B14F-4D97-AF65-F5344CB8AC3E}">
        <p14:creationId xmlns:p14="http://schemas.microsoft.com/office/powerpoint/2010/main" val="34944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8A6B9478-60C8-40E4-B069-6A33F1ECF5C2}" type="slidenum">
              <a:rPr lang="en-GB" altLang="en-US">
                <a:latin typeface="Arial" panose="020B0604020202020204" pitchFamily="34" charset="0"/>
              </a:rPr>
              <a:pPr/>
              <a:t>3</a:t>
            </a:fld>
            <a:endParaRPr lang="en-GB" altLang="en-US">
              <a:latin typeface="Arial" panose="020B0604020202020204" pitchFamily="34" charset="0"/>
            </a:endParaRPr>
          </a:p>
        </p:txBody>
      </p:sp>
    </p:spTree>
    <p:extLst>
      <p:ext uri="{BB962C8B-B14F-4D97-AF65-F5344CB8AC3E}">
        <p14:creationId xmlns:p14="http://schemas.microsoft.com/office/powerpoint/2010/main" val="43609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5000ft view</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F7B4EC89-08D1-4013-8A30-BE225822E3B0}"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50696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5C14CBA3-F8A4-429D-8B44-B65C80F2A836}" type="slidenum">
              <a:rPr lang="en-GB" altLang="en-US">
                <a:latin typeface="Arial" panose="020B0604020202020204" pitchFamily="34" charset="0"/>
              </a:rPr>
              <a:pPr/>
              <a:t>12</a:t>
            </a:fld>
            <a:endParaRPr lang="en-GB" altLang="en-US">
              <a:latin typeface="Arial" panose="020B0604020202020204" pitchFamily="34" charset="0"/>
            </a:endParaRPr>
          </a:p>
        </p:txBody>
      </p:sp>
    </p:spTree>
    <p:extLst>
      <p:ext uri="{BB962C8B-B14F-4D97-AF65-F5344CB8AC3E}">
        <p14:creationId xmlns:p14="http://schemas.microsoft.com/office/powerpoint/2010/main" val="290372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9729B287-AC77-4CC4-A15B-15A8E4A37CF8}" type="slidenum">
              <a:rPr lang="en-GB" altLang="en-US">
                <a:latin typeface="Arial" panose="020B0604020202020204" pitchFamily="34" charset="0"/>
              </a:rPr>
              <a:pPr/>
              <a:t>13</a:t>
            </a:fld>
            <a:endParaRPr lang="en-GB" altLang="en-US">
              <a:latin typeface="Arial" panose="020B0604020202020204" pitchFamily="34" charset="0"/>
            </a:endParaRPr>
          </a:p>
        </p:txBody>
      </p:sp>
    </p:spTree>
    <p:extLst>
      <p:ext uri="{BB962C8B-B14F-4D97-AF65-F5344CB8AC3E}">
        <p14:creationId xmlns:p14="http://schemas.microsoft.com/office/powerpoint/2010/main" val="277415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28E28AED-6CAC-4E7C-B931-602FEC47F083}" type="slidenum">
              <a:rPr lang="en-GB" altLang="en-US">
                <a:latin typeface="Arial" panose="020B0604020202020204" pitchFamily="34" charset="0"/>
              </a:rPr>
              <a:pPr/>
              <a:t>18</a:t>
            </a:fld>
            <a:endParaRPr lang="en-GB" altLang="en-US">
              <a:latin typeface="Arial" panose="020B0604020202020204" pitchFamily="34" charset="0"/>
            </a:endParaRPr>
          </a:p>
        </p:txBody>
      </p:sp>
    </p:spTree>
    <p:extLst>
      <p:ext uri="{BB962C8B-B14F-4D97-AF65-F5344CB8AC3E}">
        <p14:creationId xmlns:p14="http://schemas.microsoft.com/office/powerpoint/2010/main" val="249375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66436822-2F02-46C4-8E22-3AC8374C88BA}" type="slidenum">
              <a:rPr lang="en-GB" altLang="en-US">
                <a:latin typeface="Arial" panose="020B0604020202020204" pitchFamily="34" charset="0"/>
              </a:rPr>
              <a:pPr/>
              <a:t>21</a:t>
            </a:fld>
            <a:endParaRPr lang="en-GB" altLang="en-US">
              <a:latin typeface="Arial" panose="020B0604020202020204" pitchFamily="34" charset="0"/>
            </a:endParaRPr>
          </a:p>
        </p:txBody>
      </p:sp>
    </p:spTree>
    <p:extLst>
      <p:ext uri="{BB962C8B-B14F-4D97-AF65-F5344CB8AC3E}">
        <p14:creationId xmlns:p14="http://schemas.microsoft.com/office/powerpoint/2010/main" val="283725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C05B7BDE-C8E6-42D3-A2DF-88A62954BA57}" type="slidenum">
              <a:rPr lang="en-GB" altLang="en-US">
                <a:latin typeface="Arial" panose="020B0604020202020204" pitchFamily="34" charset="0"/>
              </a:rPr>
              <a:pPr/>
              <a:t>22</a:t>
            </a:fld>
            <a:endParaRPr lang="en-GB" altLang="en-US">
              <a:latin typeface="Arial" panose="020B0604020202020204" pitchFamily="34" charset="0"/>
            </a:endParaRPr>
          </a:p>
        </p:txBody>
      </p:sp>
    </p:spTree>
    <p:extLst>
      <p:ext uri="{BB962C8B-B14F-4D97-AF65-F5344CB8AC3E}">
        <p14:creationId xmlns:p14="http://schemas.microsoft.com/office/powerpoint/2010/main" val="66443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C83D0B07-DCBA-4CAF-810B-1D11A1AF16F4}" type="slidenum">
              <a:rPr lang="en-GB" altLang="en-US">
                <a:latin typeface="Arial" panose="020B0604020202020204" pitchFamily="34" charset="0"/>
              </a:rPr>
              <a:pPr/>
              <a:t>23</a:t>
            </a:fld>
            <a:endParaRPr lang="en-GB" altLang="en-US">
              <a:latin typeface="Arial" panose="020B0604020202020204" pitchFamily="34" charset="0"/>
            </a:endParaRPr>
          </a:p>
        </p:txBody>
      </p:sp>
    </p:spTree>
    <p:extLst>
      <p:ext uri="{BB962C8B-B14F-4D97-AF65-F5344CB8AC3E}">
        <p14:creationId xmlns:p14="http://schemas.microsoft.com/office/powerpoint/2010/main" val="2594613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EBEA478-7557-41E9-A170-22E35DDCAB66}" type="datetimeFigureOut">
              <a:rPr lang="en-GB"/>
              <a:pPr>
                <a:defRPr/>
              </a:pPr>
              <a:t>02/12/2015</a:t>
            </a:fld>
            <a:endParaRPr lang="en-GB" dirty="0"/>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CD8B693B-483F-42B3-ABCE-B01FBBD0CB50}" type="slidenum">
              <a:rPr lang="en-GB" altLang="en-US"/>
              <a:pPr/>
              <a:t>‹#›</a:t>
            </a:fld>
            <a:endParaRPr lang="en-GB" altLang="en-US"/>
          </a:p>
        </p:txBody>
      </p:sp>
    </p:spTree>
    <p:extLst>
      <p:ext uri="{BB962C8B-B14F-4D97-AF65-F5344CB8AC3E}">
        <p14:creationId xmlns:p14="http://schemas.microsoft.com/office/powerpoint/2010/main" val="30243908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5088FD-8C6D-4730-A7AA-EC17E5334557}" type="datetimeFigureOut">
              <a:rPr lang="en-GB"/>
              <a:pPr>
                <a:defRPr/>
              </a:pPr>
              <a:t>02/12/2015</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D3D5069B-293C-4B23-84A2-78E3F59193B0}" type="slidenum">
              <a:rPr lang="en-GB" altLang="en-US"/>
              <a:pPr/>
              <a:t>‹#›</a:t>
            </a:fld>
            <a:endParaRPr lang="en-GB" altLang="en-US"/>
          </a:p>
        </p:txBody>
      </p:sp>
    </p:spTree>
    <p:extLst>
      <p:ext uri="{BB962C8B-B14F-4D97-AF65-F5344CB8AC3E}">
        <p14:creationId xmlns:p14="http://schemas.microsoft.com/office/powerpoint/2010/main" val="5368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DADE9D-F3D0-4E84-A4EF-2A6580E88991}" type="datetimeFigureOut">
              <a:rPr lang="en-GB"/>
              <a:pPr>
                <a:defRPr/>
              </a:pPr>
              <a:t>02/12/2015</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286D936B-3DF8-4023-9381-F8836221F2E3}" type="slidenum">
              <a:rPr lang="en-GB" altLang="en-US"/>
              <a:pPr/>
              <a:t>‹#›</a:t>
            </a:fld>
            <a:endParaRPr lang="en-GB" altLang="en-US"/>
          </a:p>
        </p:txBody>
      </p:sp>
    </p:spTree>
    <p:extLst>
      <p:ext uri="{BB962C8B-B14F-4D97-AF65-F5344CB8AC3E}">
        <p14:creationId xmlns:p14="http://schemas.microsoft.com/office/powerpoint/2010/main" val="392264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0F5962F-E097-4A5D-B722-120135EA569C}" type="datetimeFigureOut">
              <a:rPr lang="en-GB"/>
              <a:pPr>
                <a:defRPr/>
              </a:pPr>
              <a:t>02/12/2015</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7B8F38FB-351C-4FB7-95EB-0F41CBF31BEF}" type="slidenum">
              <a:rPr lang="en-GB" altLang="en-US"/>
              <a:pPr/>
              <a:t>‹#›</a:t>
            </a:fld>
            <a:endParaRPr lang="en-GB" altLang="en-US"/>
          </a:p>
        </p:txBody>
      </p:sp>
    </p:spTree>
    <p:extLst>
      <p:ext uri="{BB962C8B-B14F-4D97-AF65-F5344CB8AC3E}">
        <p14:creationId xmlns:p14="http://schemas.microsoft.com/office/powerpoint/2010/main" val="8827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2A8699-74EB-49EE-9379-6DEDCBCF1CFF}" type="datetimeFigureOut">
              <a:rPr lang="en-GB"/>
              <a:pPr>
                <a:defRPr/>
              </a:pPr>
              <a:t>02/12/2015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96F9A8FB-F397-43DE-A662-556748725E93}" type="slidenum">
              <a:rPr lang="en-GB" altLang="en-US"/>
              <a:pPr/>
              <a:t>‹#›</a:t>
            </a:fld>
            <a:endParaRPr lang="en-GB" altLang="en-US"/>
          </a:p>
        </p:txBody>
      </p:sp>
    </p:spTree>
    <p:extLst>
      <p:ext uri="{BB962C8B-B14F-4D97-AF65-F5344CB8AC3E}">
        <p14:creationId xmlns:p14="http://schemas.microsoft.com/office/powerpoint/2010/main" val="4591474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7AE01E7-2CDD-48B1-93F3-6D479FC58A75}" type="datetimeFigureOut">
              <a:rPr lang="en-GB"/>
              <a:pPr>
                <a:defRPr/>
              </a:pPr>
              <a:t>02/12/2015</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fld id="{8532FD3F-C13F-45C8-876C-739E8EFB9853}" type="slidenum">
              <a:rPr lang="en-GB" altLang="en-US"/>
              <a:pPr/>
              <a:t>‹#›</a:t>
            </a:fld>
            <a:endParaRPr lang="en-GB" altLang="en-US"/>
          </a:p>
        </p:txBody>
      </p:sp>
    </p:spTree>
    <p:extLst>
      <p:ext uri="{BB962C8B-B14F-4D97-AF65-F5344CB8AC3E}">
        <p14:creationId xmlns:p14="http://schemas.microsoft.com/office/powerpoint/2010/main" val="247191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A91C477-9AB3-4AD3-A07F-94F602EFB658}" type="datetimeFigureOut">
              <a:rPr lang="en-GB"/>
              <a:pPr>
                <a:defRPr/>
              </a:pPr>
              <a:t>02/12/2015</a:t>
            </a:fld>
            <a:endParaRPr lang="en-GB" dirty="0"/>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fld id="{FA7C81D4-6B8C-4509-925B-25A0147B15F0}" type="slidenum">
              <a:rPr lang="en-GB" altLang="en-US"/>
              <a:pPr/>
              <a:t>‹#›</a:t>
            </a:fld>
            <a:endParaRPr lang="en-GB" altLang="en-US"/>
          </a:p>
        </p:txBody>
      </p:sp>
    </p:spTree>
    <p:extLst>
      <p:ext uri="{BB962C8B-B14F-4D97-AF65-F5344CB8AC3E}">
        <p14:creationId xmlns:p14="http://schemas.microsoft.com/office/powerpoint/2010/main" val="335694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39664F4-FB2D-4D25-9694-51D6DB5511B0}" type="datetimeFigureOut">
              <a:rPr lang="en-GB"/>
              <a:pPr>
                <a:defRPr/>
              </a:pPr>
              <a:t>02/12/2015</a:t>
            </a:fld>
            <a:endParaRPr lang="en-GB" dirty="0"/>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fld id="{69F62EA1-56A8-46CC-8252-2FE3FAB54F56}" type="slidenum">
              <a:rPr lang="en-GB" altLang="en-US"/>
              <a:pPr/>
              <a:t>‹#›</a:t>
            </a:fld>
            <a:endParaRPr lang="en-GB" altLang="en-US"/>
          </a:p>
        </p:txBody>
      </p:sp>
    </p:spTree>
    <p:extLst>
      <p:ext uri="{BB962C8B-B14F-4D97-AF65-F5344CB8AC3E}">
        <p14:creationId xmlns:p14="http://schemas.microsoft.com/office/powerpoint/2010/main" val="82755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E55C27F-8B32-4CAF-9DEC-299C3298CFB7}" type="datetimeFigureOut">
              <a:rPr lang="en-GB"/>
              <a:pPr>
                <a:defRPr/>
              </a:pPr>
              <a:t>02/12/2015</a:t>
            </a:fld>
            <a:endParaRPr lang="en-GB" dirty="0"/>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fld id="{85ECEE6B-0026-4823-B381-C535188676A6}" type="slidenum">
              <a:rPr lang="en-GB" altLang="en-US"/>
              <a:pPr/>
              <a:t>‹#›</a:t>
            </a:fld>
            <a:endParaRPr lang="en-GB" altLang="en-US"/>
          </a:p>
        </p:txBody>
      </p:sp>
    </p:spTree>
    <p:extLst>
      <p:ext uri="{BB962C8B-B14F-4D97-AF65-F5344CB8AC3E}">
        <p14:creationId xmlns:p14="http://schemas.microsoft.com/office/powerpoint/2010/main" val="37609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5632365-8F5A-455C-A851-E5D07622A82B}" type="datetimeFigureOut">
              <a:rPr lang="en-GB"/>
              <a:pPr>
                <a:defRPr/>
              </a:pPr>
              <a:t>02/12/2015</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fld id="{9455D07B-D460-404C-B091-8205636F877B}" type="slidenum">
              <a:rPr lang="en-GB" altLang="en-US"/>
              <a:pPr/>
              <a:t>‹#›</a:t>
            </a:fld>
            <a:endParaRPr lang="en-GB" altLang="en-US"/>
          </a:p>
        </p:txBody>
      </p:sp>
    </p:spTree>
    <p:extLst>
      <p:ext uri="{BB962C8B-B14F-4D97-AF65-F5344CB8AC3E}">
        <p14:creationId xmlns:p14="http://schemas.microsoft.com/office/powerpoint/2010/main" val="418943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A15457F-E33E-4937-B37D-96957AB2B32C}" type="datetimeFigureOut">
              <a:rPr lang="en-GB"/>
              <a:pPr>
                <a:defRPr/>
              </a:pPr>
              <a:t>02/12/2015</a:t>
            </a:fld>
            <a:endParaRPr lang="en-GB" dirty="0"/>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FA3FA92A-A54E-494A-A7AB-5CA8CDC9080E}" type="slidenum">
              <a:rPr lang="en-GB" altLang="en-US"/>
              <a:pPr/>
              <a:t>‹#›</a:t>
            </a:fld>
            <a:endParaRPr lang="en-GB" altLang="en-US"/>
          </a:p>
        </p:txBody>
      </p:sp>
    </p:spTree>
    <p:extLst>
      <p:ext uri="{BB962C8B-B14F-4D97-AF65-F5344CB8AC3E}">
        <p14:creationId xmlns:p14="http://schemas.microsoft.com/office/powerpoint/2010/main" val="17667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1B84D80-D3F6-461A-95E1-A60B02D55086}" type="datetimeFigureOut">
              <a:rPr lang="en-GB"/>
              <a:pPr>
                <a:defRPr/>
              </a:pPr>
              <a:t>02/12/2015</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E8D343CA-F96C-4A74-89CE-459F2D85D292}" type="slidenum">
              <a:rPr lang="en-GB" altLang="en-US"/>
              <a:pPr/>
              <a:t>‹#›</a:t>
            </a:fld>
            <a:endParaRPr lang="en-GB"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4" r:id="rId1"/>
    <p:sldLayoutId id="2147483736" r:id="rId2"/>
    <p:sldLayoutId id="2147483745" r:id="rId3"/>
    <p:sldLayoutId id="2147483737" r:id="rId4"/>
    <p:sldLayoutId id="2147483738" r:id="rId5"/>
    <p:sldLayoutId id="2147483739" r:id="rId6"/>
    <p:sldLayoutId id="2147483740" r:id="rId7"/>
    <p:sldLayoutId id="2147483741" r:id="rId8"/>
    <p:sldLayoutId id="2147483746" r:id="rId9"/>
    <p:sldLayoutId id="2147483742" r:id="rId10"/>
    <p:sldLayoutId id="2147483743"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http://www.spacetoday.org/images/Rockets/ArianeRockets/Ariane5LaunchArianespace.jpg"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uk/url?sa=i&amp;rct=j&amp;q=land+rover+off+road&amp;source=images&amp;cd=&amp;cad=rja&amp;docid=TDMryKUhF5PUSM&amp;tbnid=QzAVp0FqBwIR_M:&amp;ved=0CAUQjRw&amp;url=http://t.co/aRAsa1N&amp;ei=KT8QUaiOFou00QWA84HYBg&amp;bvm=bv.41867550,d.d2k&amp;psig=AFQjCNGZF4bGcxVft1p60bg8fRdgzYlGbQ&amp;ust=136010563567919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uk/url?sa=i&amp;rct=j&amp;q=ARMY+RADIO+TRUCK&amp;source=images&amp;cd=&amp;cad=rja&amp;docid=Xf42LZG-FA3vYM&amp;tbnid=bEM1TMa346V9HM:&amp;ved=0CAUQjRw&amp;url=http://www.military-vehicle-photos.com/picture/number6251.asp&amp;ei=iUAQUbbbLq3s0gWxtYHICQ&amp;psig=AFQjCNFpVeReeqOXoyDqFgWPBhsL6rJEXg&amp;ust=136010585250159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allsopphelikite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fontAlgn="auto">
              <a:spcAft>
                <a:spcPts val="0"/>
              </a:spcAft>
              <a:defRPr/>
            </a:pPr>
            <a:r>
              <a:rPr lang="en-GB" dirty="0" smtClean="0"/>
              <a:t>ABSOLUTE </a:t>
            </a:r>
            <a:br>
              <a:rPr lang="en-GB" dirty="0" smtClean="0"/>
            </a:br>
            <a:r>
              <a:rPr lang="en-GB" dirty="0" smtClean="0"/>
              <a:t> </a:t>
            </a:r>
            <a:r>
              <a:rPr lang="en-GB" sz="4000" dirty="0" smtClean="0"/>
              <a:t>HELIKITE DEPLOYMENT OPTIONS</a:t>
            </a:r>
            <a:endParaRPr lang="en-GB" sz="4000" dirty="0"/>
          </a:p>
        </p:txBody>
      </p:sp>
      <p:sp>
        <p:nvSpPr>
          <p:cNvPr id="5" name="Subtitle 4"/>
          <p:cNvSpPr>
            <a:spLocks noGrp="1"/>
          </p:cNvSpPr>
          <p:nvPr>
            <p:ph type="subTitle" idx="1"/>
          </p:nvPr>
        </p:nvSpPr>
        <p:spPr>
          <a:xfrm>
            <a:off x="533400" y="3228975"/>
            <a:ext cx="7854950" cy="2792413"/>
          </a:xfrm>
        </p:spPr>
        <p:txBody>
          <a:bodyPr>
            <a:normAutofit/>
          </a:bodyPr>
          <a:lstStyle/>
          <a:p>
            <a:pPr marR="0" algn="ctr">
              <a:lnSpc>
                <a:spcPct val="90000"/>
              </a:lnSpc>
            </a:pPr>
            <a:r>
              <a:rPr lang="en-GB" altLang="en-US" sz="4800" b="1" smtClean="0">
                <a:solidFill>
                  <a:srgbClr val="004E6D"/>
                </a:solidFill>
                <a:latin typeface="Arial" panose="020B0604020202020204" pitchFamily="34" charset="0"/>
                <a:cs typeface="Arial" panose="020B0604020202020204" pitchFamily="34" charset="0"/>
              </a:rPr>
              <a:t/>
            </a:r>
            <a:br>
              <a:rPr lang="en-GB" altLang="en-US" sz="4800" b="1" smtClean="0">
                <a:solidFill>
                  <a:srgbClr val="004E6D"/>
                </a:solidFill>
                <a:latin typeface="Arial" panose="020B0604020202020204" pitchFamily="34" charset="0"/>
                <a:cs typeface="Arial" panose="020B0604020202020204" pitchFamily="34" charset="0"/>
              </a:rPr>
            </a:br>
            <a:r>
              <a:rPr lang="en-GB" altLang="en-US" sz="4000" b="1" smtClean="0">
                <a:solidFill>
                  <a:srgbClr val="004E6D"/>
                </a:solidFill>
                <a:latin typeface="Arial" panose="020B0604020202020204" pitchFamily="34" charset="0"/>
                <a:cs typeface="Arial" panose="020B0604020202020204" pitchFamily="34" charset="0"/>
              </a:rPr>
              <a:t>Munich</a:t>
            </a:r>
            <a:br>
              <a:rPr lang="en-GB" altLang="en-US" sz="4000" b="1" smtClean="0">
                <a:solidFill>
                  <a:srgbClr val="004E6D"/>
                </a:solidFill>
                <a:latin typeface="Arial" panose="020B0604020202020204" pitchFamily="34" charset="0"/>
                <a:cs typeface="Arial" panose="020B0604020202020204" pitchFamily="34" charset="0"/>
              </a:rPr>
            </a:br>
            <a:r>
              <a:rPr lang="en-GB" altLang="en-US" sz="4000" b="1" smtClean="0">
                <a:solidFill>
                  <a:srgbClr val="004E6D"/>
                </a:solidFill>
                <a:latin typeface="Arial" panose="020B0604020202020204" pitchFamily="34" charset="0"/>
                <a:cs typeface="Arial" panose="020B0604020202020204" pitchFamily="34" charset="0"/>
              </a:rPr>
              <a:t>Feb 2013</a:t>
            </a:r>
          </a:p>
          <a:p>
            <a:pPr marR="0" algn="ctr">
              <a:lnSpc>
                <a:spcPct val="90000"/>
              </a:lnSpc>
            </a:pPr>
            <a:r>
              <a:rPr lang="en-GB" altLang="en-US" sz="3200" smtClean="0">
                <a:solidFill>
                  <a:srgbClr val="004E6D"/>
                </a:solidFill>
                <a:latin typeface="Arial" panose="020B0604020202020204" pitchFamily="34" charset="0"/>
                <a:cs typeface="Arial" panose="020B0604020202020204" pitchFamily="34" charset="0"/>
              </a:rPr>
              <a:t/>
            </a:r>
            <a:br>
              <a:rPr lang="en-GB" altLang="en-US" sz="3200" smtClean="0">
                <a:solidFill>
                  <a:srgbClr val="004E6D"/>
                </a:solidFill>
                <a:latin typeface="Arial" panose="020B0604020202020204" pitchFamily="34" charset="0"/>
                <a:cs typeface="Arial" panose="020B0604020202020204" pitchFamily="34" charset="0"/>
              </a:rPr>
            </a:br>
            <a:r>
              <a:rPr lang="en-GB" altLang="en-US" sz="2400" b="1" smtClean="0">
                <a:solidFill>
                  <a:srgbClr val="004E6D"/>
                </a:solidFill>
                <a:latin typeface="Arial" panose="020B0604020202020204" pitchFamily="34" charset="0"/>
                <a:cs typeface="Arial" panose="020B0604020202020204" pitchFamily="34" charset="0"/>
              </a:rPr>
              <a:t>ALLSOPP HELIKITES LIMITED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rot="5400000">
            <a:off x="-1467037" y="1467036"/>
            <a:ext cx="6858001" cy="3923928"/>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5" descr="R:\Sambuca\Pics\100NIKON\DSCN0306.JPG"/>
          <p:cNvPicPr>
            <a:picLocks noChangeAspect="1" noChangeArrowheads="1"/>
          </p:cNvPicPr>
          <p:nvPr/>
        </p:nvPicPr>
        <p:blipFill>
          <a:blip r:embed="rId3" cstate="screen"/>
          <a:srcRect l="5125" t="30055"/>
          <a:stretch>
            <a:fillRect/>
          </a:stretch>
        </p:blipFill>
        <p:spPr bwMode="auto">
          <a:xfrm rot="5400000">
            <a:off x="3806788" y="1520788"/>
            <a:ext cx="6858000" cy="3816424"/>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364163" y="1773238"/>
            <a:ext cx="2124075" cy="1384300"/>
          </a:xfrm>
          <a:prstGeom prst="rect">
            <a:avLst/>
          </a:prstGeom>
          <a:noFill/>
        </p:spPr>
        <p:txBody>
          <a:bodyPr>
            <a:spAutoFit/>
          </a:bodyPr>
          <a:lstStyle/>
          <a:p>
            <a:pPr fontAlgn="auto">
              <a:spcBef>
                <a:spcPts val="0"/>
              </a:spcBef>
              <a:spcAft>
                <a:spcPts val="0"/>
              </a:spcAft>
              <a:defRPr/>
            </a:pPr>
            <a:r>
              <a:rPr lang="en-GB" sz="1400" dirty="0">
                <a:solidFill>
                  <a:schemeClr val="accent1">
                    <a:lumMod val="50000"/>
                  </a:schemeClr>
                </a:solidFill>
                <a:latin typeface="Arial Black" pitchFamily="34" charset="0"/>
                <a:cs typeface="+mn-cs"/>
              </a:rPr>
              <a:t>Fibre-optic flying line can go to thousands of feet if required when using the correct winch design</a:t>
            </a:r>
            <a:endParaRPr lang="en-GB" sz="1400" dirty="0">
              <a:solidFill>
                <a:schemeClr val="accent1">
                  <a:lumMod val="50000"/>
                </a:schemeClr>
              </a:solidFill>
              <a:latin typeface="Arial Black" pitchFamily="34" charset="0"/>
              <a:cs typeface="+mn-cs"/>
            </a:endParaRPr>
          </a:p>
        </p:txBody>
      </p:sp>
      <p:cxnSp>
        <p:nvCxnSpPr>
          <p:cNvPr id="6" name="Straight Arrow Connector 5"/>
          <p:cNvCxnSpPr/>
          <p:nvPr/>
        </p:nvCxnSpPr>
        <p:spPr>
          <a:xfrm flipV="1">
            <a:off x="7235825" y="908050"/>
            <a:ext cx="504825" cy="504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24300" y="0"/>
            <a:ext cx="1439863" cy="68849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9388" y="2420938"/>
            <a:ext cx="2447925" cy="738187"/>
          </a:xfrm>
          <a:prstGeom prst="rect">
            <a:avLst/>
          </a:prstGeom>
          <a:noFill/>
        </p:spPr>
        <p:txBody>
          <a:bodyPr>
            <a:spAutoFit/>
          </a:bodyPr>
          <a:lstStyle/>
          <a:p>
            <a:pPr fontAlgn="auto">
              <a:spcBef>
                <a:spcPts val="0"/>
              </a:spcBef>
              <a:spcAft>
                <a:spcPts val="0"/>
              </a:spcAft>
              <a:defRPr/>
            </a:pPr>
            <a:r>
              <a:rPr lang="en-GB" sz="1400" dirty="0">
                <a:solidFill>
                  <a:schemeClr val="accent1">
                    <a:lumMod val="50000"/>
                  </a:schemeClr>
                </a:solidFill>
                <a:latin typeface="Arial Black" pitchFamily="34" charset="0"/>
                <a:cs typeface="+mn-cs"/>
              </a:rPr>
              <a:t>64m3 Desert Star Helikite flying from moving ship.</a:t>
            </a:r>
            <a:endParaRPr lang="en-GB" sz="1400" dirty="0">
              <a:solidFill>
                <a:schemeClr val="accent1">
                  <a:lumMod val="50000"/>
                </a:schemeClr>
              </a:solidFill>
              <a:latin typeface="Arial Black"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Sambuca\Pics\101GOPRO\5000ft.JPG"/>
          <p:cNvPicPr>
            <a:picLocks noChangeAspect="1" noChangeArrowheads="1"/>
          </p:cNvPicPr>
          <p:nvPr/>
        </p:nvPicPr>
        <p:blipFill>
          <a:blip r:embed="rId3" cstate="screen"/>
          <a:srcRect/>
          <a:stretch>
            <a:fillRect/>
          </a:stretch>
        </p:blipFill>
        <p:spPr bwMode="auto">
          <a:xfrm>
            <a:off x="0" y="38100"/>
            <a:ext cx="9144000" cy="68580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6" name="TextBox 2"/>
          <p:cNvSpPr txBox="1">
            <a:spLocks noChangeArrowheads="1"/>
          </p:cNvSpPr>
          <p:nvPr/>
        </p:nvSpPr>
        <p:spPr bwMode="auto">
          <a:xfrm>
            <a:off x="4932363" y="5876925"/>
            <a:ext cx="38877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a:solidFill>
                  <a:schemeClr val="bg1"/>
                </a:solidFill>
                <a:latin typeface="Arial Black" panose="020B0A04020102020204" pitchFamily="34" charset="0"/>
              </a:rPr>
              <a:t>View from 64m3 Desert Star Helikite  lifting 5000ft of fibre-optic cable from ship below.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owner\Documents\Documents\Radio-Relay\PPM RF-Over-Fibre 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000125"/>
            <a:ext cx="8358188"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2"/>
          <p:cNvSpPr txBox="1">
            <a:spLocks noChangeArrowheads="1"/>
          </p:cNvSpPr>
          <p:nvPr/>
        </p:nvSpPr>
        <p:spPr bwMode="auto">
          <a:xfrm>
            <a:off x="0" y="0"/>
            <a:ext cx="9144000" cy="708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000">
                <a:solidFill>
                  <a:srgbClr val="FFFFFF"/>
                </a:solidFill>
                <a:latin typeface="Arial" panose="020B0604020202020204" pitchFamily="34" charset="0"/>
              </a:rPr>
              <a:t>RF-Over-Fibre + Helikite is General Dynamics’ preferred solution for range extension to the UK MOD Bowman Radio. Possibly suitable for ABSOLUTE.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476250"/>
          </a:xfrm>
          <a:solidFill>
            <a:srgbClr val="002060"/>
          </a:solidFill>
          <a:ln>
            <a:solidFill>
              <a:srgbClr val="002060"/>
            </a:solidFill>
          </a:ln>
        </p:spPr>
        <p:txBody>
          <a:bodyPr>
            <a:normAutofit fontScale="90000"/>
          </a:bodyPr>
          <a:lstStyle/>
          <a:p>
            <a:pPr algn="ctr" fontAlgn="auto">
              <a:spcAft>
                <a:spcPts val="0"/>
              </a:spcAft>
              <a:defRPr/>
            </a:pPr>
            <a:r>
              <a:rPr lang="en-GB" sz="2400" b="1" dirty="0" smtClean="0">
                <a:solidFill>
                  <a:schemeClr val="bg1"/>
                </a:solidFill>
              </a:rPr>
              <a:t> </a:t>
            </a:r>
            <a:r>
              <a:rPr lang="en-GB" sz="2400" b="1" dirty="0" smtClean="0">
                <a:solidFill>
                  <a:schemeClr val="bg1"/>
                </a:solidFill>
                <a:latin typeface="Arial" pitchFamily="34" charset="0"/>
                <a:cs typeface="Arial" pitchFamily="34" charset="0"/>
              </a:rPr>
              <a:t>POSITION OF ABSOLUTE PAYLOAD ELEMENTS ON A HELIKITE</a:t>
            </a:r>
            <a:endParaRPr lang="en-US" sz="2400" dirty="0" smtClean="0">
              <a:solidFill>
                <a:schemeClr val="bg1"/>
              </a:solidFill>
              <a:latin typeface="Arial" pitchFamily="34" charset="0"/>
              <a:cs typeface="Arial" pitchFamily="34" charset="0"/>
            </a:endParaRPr>
          </a:p>
        </p:txBody>
      </p:sp>
      <p:sp>
        <p:nvSpPr>
          <p:cNvPr id="13315" name="Oval 4"/>
          <p:cNvSpPr>
            <a:spLocks noChangeArrowheads="1"/>
          </p:cNvSpPr>
          <p:nvPr/>
        </p:nvSpPr>
        <p:spPr bwMode="auto">
          <a:xfrm rot="1332276">
            <a:off x="1476375" y="2060575"/>
            <a:ext cx="4032250" cy="2232025"/>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9525">
            <a:noFill/>
            <a:round/>
            <a:headEnd/>
            <a:tailEnd/>
          </a:ln>
        </p:spPr>
        <p:txBody>
          <a:bodyPr wrap="none" anchor="ctr"/>
          <a:lstStyle/>
          <a:p>
            <a:pPr fontAlgn="auto">
              <a:spcBef>
                <a:spcPts val="0"/>
              </a:spcBef>
              <a:spcAft>
                <a:spcPts val="0"/>
              </a:spcAft>
              <a:defRPr/>
            </a:pPr>
            <a:endParaRPr lang="en-GB" dirty="0">
              <a:latin typeface="Arial" charset="0"/>
              <a:cs typeface="+mn-cs"/>
            </a:endParaRPr>
          </a:p>
        </p:txBody>
      </p:sp>
      <p:sp>
        <p:nvSpPr>
          <p:cNvPr id="13324" name="AutoShape 23"/>
          <p:cNvSpPr>
            <a:spLocks noChangeArrowheads="1"/>
          </p:cNvSpPr>
          <p:nvPr/>
        </p:nvSpPr>
        <p:spPr bwMode="auto">
          <a:xfrm rot="1431108" flipV="1">
            <a:off x="2549525" y="4722813"/>
            <a:ext cx="3038475" cy="962025"/>
          </a:xfrm>
          <a:prstGeom prst="rtTriangle">
            <a:avLst/>
          </a:prstGeom>
          <a:solidFill>
            <a:srgbClr val="0B5395">
              <a:alpha val="50980"/>
            </a:srgbClr>
          </a:solidFill>
          <a:ln w="9525">
            <a:solidFill>
              <a:schemeClr val="accent3">
                <a:lumMod val="65000"/>
              </a:schemeClr>
            </a:solidFill>
            <a:miter lim="800000"/>
            <a:headEnd/>
            <a:tailEnd/>
          </a:ln>
        </p:spPr>
        <p:txBody>
          <a:bodyPr wrap="none" anchor="ctr"/>
          <a:lstStyle/>
          <a:p>
            <a:pPr fontAlgn="auto">
              <a:spcBef>
                <a:spcPts val="0"/>
              </a:spcBef>
              <a:spcAft>
                <a:spcPts val="0"/>
              </a:spcAft>
              <a:defRPr/>
            </a:pPr>
            <a:endParaRPr lang="en-GB" dirty="0">
              <a:latin typeface="Arial" charset="0"/>
              <a:cs typeface="+mn-cs"/>
            </a:endParaRPr>
          </a:p>
        </p:txBody>
      </p:sp>
      <p:sp>
        <p:nvSpPr>
          <p:cNvPr id="13325" name="Line 24"/>
          <p:cNvSpPr>
            <a:spLocks noChangeShapeType="1"/>
          </p:cNvSpPr>
          <p:nvPr/>
        </p:nvSpPr>
        <p:spPr bwMode="auto">
          <a:xfrm>
            <a:off x="2413000" y="3933825"/>
            <a:ext cx="71438" cy="1150938"/>
          </a:xfrm>
          <a:prstGeom prst="line">
            <a:avLst/>
          </a:prstGeom>
          <a:noFill/>
          <a:ln w="28575">
            <a:solidFill>
              <a:schemeClr val="bg1">
                <a:lumMod val="65000"/>
              </a:schemeClr>
            </a:solidFill>
            <a:round/>
            <a:headEnd/>
            <a:tailEnd/>
          </a:ln>
        </p:spPr>
        <p:txBody>
          <a:bodyPr/>
          <a:lstStyle/>
          <a:p>
            <a:pPr fontAlgn="auto">
              <a:spcBef>
                <a:spcPts val="0"/>
              </a:spcBef>
              <a:spcAft>
                <a:spcPts val="0"/>
              </a:spcAft>
              <a:defRPr/>
            </a:pPr>
            <a:endParaRPr lang="en-GB" dirty="0">
              <a:latin typeface="Arial" charset="0"/>
              <a:cs typeface="+mn-cs"/>
            </a:endParaRPr>
          </a:p>
        </p:txBody>
      </p:sp>
      <p:sp>
        <p:nvSpPr>
          <p:cNvPr id="30725" name="Line 25"/>
          <p:cNvSpPr>
            <a:spLocks noChangeShapeType="1"/>
          </p:cNvSpPr>
          <p:nvPr/>
        </p:nvSpPr>
        <p:spPr bwMode="auto">
          <a:xfrm>
            <a:off x="1692275" y="2349500"/>
            <a:ext cx="3527425" cy="172720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6" name="Line 26"/>
          <p:cNvSpPr>
            <a:spLocks noChangeShapeType="1"/>
          </p:cNvSpPr>
          <p:nvPr/>
        </p:nvSpPr>
        <p:spPr bwMode="auto">
          <a:xfrm flipH="1">
            <a:off x="1908175" y="5013325"/>
            <a:ext cx="576263" cy="11525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7" name="Text Box 33"/>
          <p:cNvSpPr txBox="1">
            <a:spLocks noChangeArrowheads="1"/>
          </p:cNvSpPr>
          <p:nvPr/>
        </p:nvSpPr>
        <p:spPr bwMode="auto">
          <a:xfrm>
            <a:off x="179388" y="4221163"/>
            <a:ext cx="1439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100">
                <a:solidFill>
                  <a:srgbClr val="002060"/>
                </a:solidFill>
                <a:latin typeface="Arial" panose="020B0604020202020204" pitchFamily="34" charset="0"/>
              </a:rPr>
              <a:t>Lithium battery plus power cable to electronics (4Kg)</a:t>
            </a:r>
            <a:endParaRPr lang="en-US" altLang="en-US" sz="1100">
              <a:solidFill>
                <a:srgbClr val="002060"/>
              </a:solidFill>
              <a:latin typeface="Arial" panose="020B0604020202020204" pitchFamily="34" charset="0"/>
            </a:endParaRPr>
          </a:p>
        </p:txBody>
      </p:sp>
      <p:sp>
        <p:nvSpPr>
          <p:cNvPr id="30728" name="Text Box 34"/>
          <p:cNvSpPr txBox="1">
            <a:spLocks noChangeArrowheads="1"/>
          </p:cNvSpPr>
          <p:nvPr/>
        </p:nvSpPr>
        <p:spPr bwMode="auto">
          <a:xfrm>
            <a:off x="4427538" y="4076700"/>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endParaRPr lang="en-GB" altLang="en-US"/>
          </a:p>
        </p:txBody>
      </p:sp>
      <p:sp>
        <p:nvSpPr>
          <p:cNvPr id="30729" name="Text Box 36"/>
          <p:cNvSpPr txBox="1">
            <a:spLocks noChangeArrowheads="1"/>
          </p:cNvSpPr>
          <p:nvPr/>
        </p:nvSpPr>
        <p:spPr bwMode="auto">
          <a:xfrm>
            <a:off x="6588125" y="4365625"/>
            <a:ext cx="1944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200">
                <a:solidFill>
                  <a:srgbClr val="002060"/>
                </a:solidFill>
                <a:latin typeface="Arial" panose="020B0604020202020204" pitchFamily="34" charset="0"/>
              </a:rPr>
              <a:t>Coax cable to antenna (0.5Kg)</a:t>
            </a:r>
            <a:endParaRPr lang="en-US" altLang="en-US" sz="1200">
              <a:solidFill>
                <a:srgbClr val="002060"/>
              </a:solidFill>
              <a:latin typeface="Arial" panose="020B0604020202020204" pitchFamily="34" charset="0"/>
            </a:endParaRPr>
          </a:p>
        </p:txBody>
      </p:sp>
      <p:sp>
        <p:nvSpPr>
          <p:cNvPr id="30730" name="Text Box 37"/>
          <p:cNvSpPr txBox="1">
            <a:spLocks noChangeArrowheads="1"/>
          </p:cNvSpPr>
          <p:nvPr/>
        </p:nvSpPr>
        <p:spPr bwMode="auto">
          <a:xfrm>
            <a:off x="7524750" y="1268413"/>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200">
                <a:solidFill>
                  <a:schemeClr val="bg1"/>
                </a:solidFill>
                <a:latin typeface="Arial" panose="020B0604020202020204" pitchFamily="34" charset="0"/>
              </a:rPr>
              <a:t>BALLOON</a:t>
            </a:r>
            <a:endParaRPr lang="en-US" altLang="en-US" sz="1200">
              <a:solidFill>
                <a:schemeClr val="bg1"/>
              </a:solidFill>
              <a:latin typeface="Arial" panose="020B0604020202020204" pitchFamily="34" charset="0"/>
            </a:endParaRPr>
          </a:p>
        </p:txBody>
      </p:sp>
      <p:sp>
        <p:nvSpPr>
          <p:cNvPr id="30731" name="Text Box 38"/>
          <p:cNvSpPr txBox="1">
            <a:spLocks noChangeArrowheads="1"/>
          </p:cNvSpPr>
          <p:nvPr/>
        </p:nvSpPr>
        <p:spPr bwMode="auto">
          <a:xfrm>
            <a:off x="6732588" y="4941888"/>
            <a:ext cx="2016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US" altLang="en-US" sz="1200">
                <a:solidFill>
                  <a:srgbClr val="002060"/>
                </a:solidFill>
                <a:latin typeface="Arial" panose="020B0604020202020204" pitchFamily="34" charset="0"/>
              </a:rPr>
              <a:t>Electronics under balloon </a:t>
            </a:r>
            <a:br>
              <a:rPr lang="en-US" altLang="en-US" sz="1200">
                <a:solidFill>
                  <a:srgbClr val="002060"/>
                </a:solidFill>
                <a:latin typeface="Arial" panose="020B0604020202020204" pitchFamily="34" charset="0"/>
              </a:rPr>
            </a:br>
            <a:r>
              <a:rPr lang="en-US" altLang="en-US" sz="1200">
                <a:solidFill>
                  <a:srgbClr val="002060"/>
                </a:solidFill>
                <a:latin typeface="Arial" panose="020B0604020202020204" pitchFamily="34" charset="0"/>
              </a:rPr>
              <a:t>(3kg)</a:t>
            </a:r>
          </a:p>
        </p:txBody>
      </p:sp>
      <p:sp>
        <p:nvSpPr>
          <p:cNvPr id="30732" name="Text Box 40"/>
          <p:cNvSpPr txBox="1">
            <a:spLocks noChangeArrowheads="1"/>
          </p:cNvSpPr>
          <p:nvPr/>
        </p:nvSpPr>
        <p:spPr bwMode="auto">
          <a:xfrm>
            <a:off x="2987675" y="587692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200">
                <a:solidFill>
                  <a:srgbClr val="002060"/>
                </a:solidFill>
                <a:latin typeface="Arial" panose="020B0604020202020204" pitchFamily="34" charset="0"/>
              </a:rPr>
              <a:t>Fibre-Optic payload running up flying line, onto Helikite and then plugged into electronics (1.5Kg)</a:t>
            </a:r>
            <a:endParaRPr lang="en-US" altLang="en-US" sz="1200">
              <a:solidFill>
                <a:srgbClr val="002060"/>
              </a:solidFill>
              <a:latin typeface="Arial" panose="020B0604020202020204" pitchFamily="34" charset="0"/>
            </a:endParaRPr>
          </a:p>
        </p:txBody>
      </p:sp>
      <p:sp>
        <p:nvSpPr>
          <p:cNvPr id="30733" name="Line 41"/>
          <p:cNvSpPr>
            <a:spLocks noChangeShapeType="1"/>
          </p:cNvSpPr>
          <p:nvPr/>
        </p:nvSpPr>
        <p:spPr bwMode="auto">
          <a:xfrm flipH="1" flipV="1">
            <a:off x="4643438" y="4724400"/>
            <a:ext cx="1873250" cy="360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4" name="Text Box 47"/>
          <p:cNvSpPr txBox="1">
            <a:spLocks noChangeArrowheads="1"/>
          </p:cNvSpPr>
          <p:nvPr/>
        </p:nvSpPr>
        <p:spPr bwMode="auto">
          <a:xfrm>
            <a:off x="0" y="6488113"/>
            <a:ext cx="9144000" cy="369887"/>
          </a:xfrm>
          <a:prstGeom prst="rect">
            <a:avLst/>
          </a:prstGeom>
          <a:solidFill>
            <a:srgbClr val="FF0000"/>
          </a:solidFill>
          <a:ln w="19050">
            <a:solidFill>
              <a:srgbClr val="FF0000"/>
            </a:solidFill>
            <a:miter lim="800000"/>
            <a:headEnd/>
            <a:tailEnd/>
          </a:ln>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a:solidFill>
                  <a:schemeClr val="bg1"/>
                </a:solidFill>
              </a:rPr>
              <a:t> </a:t>
            </a:r>
            <a:r>
              <a:rPr lang="en-GB" altLang="en-US">
                <a:solidFill>
                  <a:schemeClr val="bg1"/>
                </a:solidFill>
                <a:latin typeface="Arial" panose="020B0604020202020204" pitchFamily="34" charset="0"/>
              </a:rPr>
              <a:t>Helikites harness the wind that other aerostats fight.</a:t>
            </a:r>
          </a:p>
        </p:txBody>
      </p:sp>
      <p:sp>
        <p:nvSpPr>
          <p:cNvPr id="30735" name="Right Triangle 34"/>
          <p:cNvSpPr>
            <a:spLocks noChangeArrowheads="1"/>
          </p:cNvSpPr>
          <p:nvPr/>
        </p:nvSpPr>
        <p:spPr bwMode="auto">
          <a:xfrm rot="6836338" flipH="1">
            <a:off x="3969544" y="2304256"/>
            <a:ext cx="939800" cy="4021138"/>
          </a:xfrm>
          <a:prstGeom prst="rtTriangle">
            <a:avLst/>
          </a:prstGeom>
          <a:solidFill>
            <a:srgbClr val="0B5395">
              <a:alpha val="49019"/>
            </a:srgbClr>
          </a:solidFill>
          <a:ln w="9525" algn="ctr">
            <a:solidFill>
              <a:srgbClr val="0F6731"/>
            </a:solidFill>
            <a:round/>
            <a:headEnd/>
            <a:tailEnd/>
          </a:ln>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endParaRPr lang="en-GB" altLang="en-US"/>
          </a:p>
        </p:txBody>
      </p:sp>
      <p:cxnSp>
        <p:nvCxnSpPr>
          <p:cNvPr id="30736" name="Straight Connector 36"/>
          <p:cNvCxnSpPr>
            <a:cxnSpLocks noChangeShapeType="1"/>
            <a:stCxn id="30735" idx="0"/>
            <a:endCxn id="30735" idx="2"/>
          </p:cNvCxnSpPr>
          <p:nvPr/>
        </p:nvCxnSpPr>
        <p:spPr bwMode="auto">
          <a:xfrm flipH="1" flipV="1">
            <a:off x="2411413" y="3927475"/>
            <a:ext cx="3675062" cy="16319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0737" name="Text Box 37"/>
          <p:cNvSpPr txBox="1">
            <a:spLocks noChangeArrowheads="1"/>
          </p:cNvSpPr>
          <p:nvPr/>
        </p:nvSpPr>
        <p:spPr bwMode="auto">
          <a:xfrm>
            <a:off x="6227763" y="2781300"/>
            <a:ext cx="27368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just">
              <a:spcBef>
                <a:spcPct val="50000"/>
              </a:spcBef>
            </a:pPr>
            <a:r>
              <a:rPr lang="en-US" altLang="en-US" sz="1200" b="1" u="sng">
                <a:solidFill>
                  <a:srgbClr val="FF0000"/>
                </a:solidFill>
                <a:latin typeface="Arial" panose="020B0604020202020204" pitchFamily="34" charset="0"/>
              </a:rPr>
              <a:t>Helikites keep similar angle of attitude in all weather conditions. </a:t>
            </a:r>
            <a:r>
              <a:rPr lang="en-US" altLang="en-US" sz="1200" u="sng">
                <a:solidFill>
                  <a:srgbClr val="002060"/>
                </a:solidFill>
                <a:latin typeface="Arial" panose="020B0604020202020204" pitchFamily="34" charset="0"/>
              </a:rPr>
              <a:t/>
            </a:r>
            <a:br>
              <a:rPr lang="en-US" altLang="en-US" sz="1200" u="sng">
                <a:solidFill>
                  <a:srgbClr val="002060"/>
                </a:solidFill>
                <a:latin typeface="Arial" panose="020B0604020202020204" pitchFamily="34" charset="0"/>
              </a:rPr>
            </a:br>
            <a:endParaRPr lang="en-US" altLang="en-US" sz="1200" u="sng">
              <a:solidFill>
                <a:srgbClr val="002060"/>
              </a:solidFill>
              <a:latin typeface="Arial" panose="020B0604020202020204" pitchFamily="34" charset="0"/>
            </a:endParaRPr>
          </a:p>
          <a:p>
            <a:pPr>
              <a:spcBef>
                <a:spcPct val="50000"/>
              </a:spcBef>
            </a:pPr>
            <a:r>
              <a:rPr lang="en-US" altLang="en-US" sz="1200">
                <a:solidFill>
                  <a:srgbClr val="002060"/>
                </a:solidFill>
                <a:latin typeface="Arial" panose="020B0604020202020204" pitchFamily="34" charset="0"/>
              </a:rPr>
              <a:t>Consequently, antennas (1Kg) also keep similar vertical attitude in all weather conditions. </a:t>
            </a:r>
          </a:p>
        </p:txBody>
      </p:sp>
      <p:sp>
        <p:nvSpPr>
          <p:cNvPr id="36" name="Oval 35"/>
          <p:cNvSpPr/>
          <p:nvPr/>
        </p:nvSpPr>
        <p:spPr>
          <a:xfrm rot="1363078">
            <a:off x="4029075" y="4465638"/>
            <a:ext cx="576263" cy="2873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Rounded Rectangle 36"/>
          <p:cNvSpPr/>
          <p:nvPr/>
        </p:nvSpPr>
        <p:spPr>
          <a:xfrm rot="1543464">
            <a:off x="2786063" y="4340225"/>
            <a:ext cx="720725" cy="2159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40" name="Line 41"/>
          <p:cNvSpPr>
            <a:spLocks noChangeShapeType="1"/>
          </p:cNvSpPr>
          <p:nvPr/>
        </p:nvSpPr>
        <p:spPr bwMode="auto">
          <a:xfrm flipV="1">
            <a:off x="1692275" y="4365625"/>
            <a:ext cx="1008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41" name="Line 41"/>
          <p:cNvSpPr>
            <a:spLocks noChangeShapeType="1"/>
          </p:cNvSpPr>
          <p:nvPr/>
        </p:nvSpPr>
        <p:spPr bwMode="auto">
          <a:xfrm flipH="1">
            <a:off x="2124075" y="6021388"/>
            <a:ext cx="7921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 name="Freeform 40"/>
          <p:cNvSpPr/>
          <p:nvPr/>
        </p:nvSpPr>
        <p:spPr>
          <a:xfrm>
            <a:off x="3497263" y="4422775"/>
            <a:ext cx="581025" cy="125413"/>
          </a:xfrm>
          <a:custGeom>
            <a:avLst/>
            <a:gdLst>
              <a:gd name="connsiteX0" fmla="*/ 0 w 580571"/>
              <a:gd name="connsiteY0" fmla="*/ 77410 h 125790"/>
              <a:gd name="connsiteX1" fmla="*/ 217714 w 580571"/>
              <a:gd name="connsiteY1" fmla="*/ 4838 h 125790"/>
              <a:gd name="connsiteX2" fmla="*/ 420914 w 580571"/>
              <a:gd name="connsiteY2" fmla="*/ 106438 h 125790"/>
              <a:gd name="connsiteX3" fmla="*/ 580571 w 580571"/>
              <a:gd name="connsiteY3" fmla="*/ 120952 h 125790"/>
            </a:gdLst>
            <a:ahLst/>
            <a:cxnLst>
              <a:cxn ang="0">
                <a:pos x="connsiteX0" y="connsiteY0"/>
              </a:cxn>
              <a:cxn ang="0">
                <a:pos x="connsiteX1" y="connsiteY1"/>
              </a:cxn>
              <a:cxn ang="0">
                <a:pos x="connsiteX2" y="connsiteY2"/>
              </a:cxn>
              <a:cxn ang="0">
                <a:pos x="connsiteX3" y="connsiteY3"/>
              </a:cxn>
            </a:cxnLst>
            <a:rect l="l" t="t" r="r" b="b"/>
            <a:pathLst>
              <a:path w="580571" h="125790">
                <a:moveTo>
                  <a:pt x="0" y="77410"/>
                </a:moveTo>
                <a:cubicBezTo>
                  <a:pt x="73781" y="38705"/>
                  <a:pt x="147562" y="0"/>
                  <a:pt x="217714" y="4838"/>
                </a:cubicBezTo>
                <a:cubicBezTo>
                  <a:pt x="287866" y="9676"/>
                  <a:pt x="360438" y="87086"/>
                  <a:pt x="420914" y="106438"/>
                </a:cubicBezTo>
                <a:cubicBezTo>
                  <a:pt x="481390" y="125790"/>
                  <a:pt x="530980" y="123371"/>
                  <a:pt x="580571" y="120952"/>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0743" name="Line 41"/>
          <p:cNvSpPr>
            <a:spLocks noChangeShapeType="1"/>
          </p:cNvSpPr>
          <p:nvPr/>
        </p:nvSpPr>
        <p:spPr bwMode="auto">
          <a:xfrm flipH="1">
            <a:off x="4859338" y="4508500"/>
            <a:ext cx="16573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44" name="Line 41"/>
          <p:cNvSpPr>
            <a:spLocks noChangeShapeType="1"/>
          </p:cNvSpPr>
          <p:nvPr/>
        </p:nvSpPr>
        <p:spPr bwMode="auto">
          <a:xfrm flipH="1">
            <a:off x="5508625" y="3644900"/>
            <a:ext cx="7191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 name="Rectangle 44"/>
          <p:cNvSpPr/>
          <p:nvPr/>
        </p:nvSpPr>
        <p:spPr>
          <a:xfrm>
            <a:off x="5364163" y="3141663"/>
            <a:ext cx="46037" cy="1150937"/>
          </a:xfrm>
          <a:prstGeom prst="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Freeform 45"/>
          <p:cNvSpPr/>
          <p:nvPr/>
        </p:nvSpPr>
        <p:spPr>
          <a:xfrm>
            <a:off x="4411663" y="4208463"/>
            <a:ext cx="958850" cy="339725"/>
          </a:xfrm>
          <a:custGeom>
            <a:avLst/>
            <a:gdLst>
              <a:gd name="connsiteX0" fmla="*/ 0 w 957943"/>
              <a:gd name="connsiteY0" fmla="*/ 304800 h 338667"/>
              <a:gd name="connsiteX1" fmla="*/ 348343 w 957943"/>
              <a:gd name="connsiteY1" fmla="*/ 304800 h 338667"/>
              <a:gd name="connsiteX2" fmla="*/ 609600 w 957943"/>
              <a:gd name="connsiteY2" fmla="*/ 101600 h 338667"/>
              <a:gd name="connsiteX3" fmla="*/ 957943 w 957943"/>
              <a:gd name="connsiteY3" fmla="*/ 0 h 338667"/>
            </a:gdLst>
            <a:ahLst/>
            <a:cxnLst>
              <a:cxn ang="0">
                <a:pos x="connsiteX0" y="connsiteY0"/>
              </a:cxn>
              <a:cxn ang="0">
                <a:pos x="connsiteX1" y="connsiteY1"/>
              </a:cxn>
              <a:cxn ang="0">
                <a:pos x="connsiteX2" y="connsiteY2"/>
              </a:cxn>
              <a:cxn ang="0">
                <a:pos x="connsiteX3" y="connsiteY3"/>
              </a:cxn>
            </a:cxnLst>
            <a:rect l="l" t="t" r="r" b="b"/>
            <a:pathLst>
              <a:path w="957943" h="338667">
                <a:moveTo>
                  <a:pt x="0" y="304800"/>
                </a:moveTo>
                <a:cubicBezTo>
                  <a:pt x="123371" y="321733"/>
                  <a:pt x="246743" y="338667"/>
                  <a:pt x="348343" y="304800"/>
                </a:cubicBezTo>
                <a:cubicBezTo>
                  <a:pt x="449943" y="270933"/>
                  <a:pt x="508000" y="152400"/>
                  <a:pt x="609600" y="101600"/>
                </a:cubicBezTo>
                <a:cubicBezTo>
                  <a:pt x="711200" y="50800"/>
                  <a:pt x="834571" y="25400"/>
                  <a:pt x="957943"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0747" name="Line 41"/>
          <p:cNvSpPr>
            <a:spLocks noChangeShapeType="1"/>
          </p:cNvSpPr>
          <p:nvPr/>
        </p:nvSpPr>
        <p:spPr bwMode="auto">
          <a:xfrm flipV="1">
            <a:off x="2916238" y="5013325"/>
            <a:ext cx="503237" cy="10080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8" name="Freeform 47"/>
          <p:cNvSpPr/>
          <p:nvPr/>
        </p:nvSpPr>
        <p:spPr>
          <a:xfrm>
            <a:off x="2497138" y="4686300"/>
            <a:ext cx="1801812" cy="334963"/>
          </a:xfrm>
          <a:custGeom>
            <a:avLst/>
            <a:gdLst>
              <a:gd name="connsiteX0" fmla="*/ 0 w 1802191"/>
              <a:gd name="connsiteY0" fmla="*/ 336248 h 336248"/>
              <a:gd name="connsiteX1" fmla="*/ 841829 w 1802191"/>
              <a:gd name="connsiteY1" fmla="*/ 307219 h 336248"/>
              <a:gd name="connsiteX2" fmla="*/ 1654629 w 1802191"/>
              <a:gd name="connsiteY2" fmla="*/ 45962 h 336248"/>
              <a:gd name="connsiteX3" fmla="*/ 1727200 w 1802191"/>
              <a:gd name="connsiteY3" fmla="*/ 31448 h 336248"/>
            </a:gdLst>
            <a:ahLst/>
            <a:cxnLst>
              <a:cxn ang="0">
                <a:pos x="connsiteX0" y="connsiteY0"/>
              </a:cxn>
              <a:cxn ang="0">
                <a:pos x="connsiteX1" y="connsiteY1"/>
              </a:cxn>
              <a:cxn ang="0">
                <a:pos x="connsiteX2" y="connsiteY2"/>
              </a:cxn>
              <a:cxn ang="0">
                <a:pos x="connsiteX3" y="connsiteY3"/>
              </a:cxn>
            </a:cxnLst>
            <a:rect l="l" t="t" r="r" b="b"/>
            <a:pathLst>
              <a:path w="1802191" h="336248">
                <a:moveTo>
                  <a:pt x="0" y="336248"/>
                </a:moveTo>
                <a:lnTo>
                  <a:pt x="841829" y="307219"/>
                </a:lnTo>
                <a:cubicBezTo>
                  <a:pt x="1117601" y="258838"/>
                  <a:pt x="1507067" y="91924"/>
                  <a:pt x="1654629" y="45962"/>
                </a:cubicBezTo>
                <a:cubicBezTo>
                  <a:pt x="1802191" y="0"/>
                  <a:pt x="1764695" y="15724"/>
                  <a:pt x="1727200" y="31448"/>
                </a:cubicBezTo>
              </a:path>
            </a:pathLst>
          </a:cu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0749" name="TextBox 48"/>
          <p:cNvSpPr txBox="1">
            <a:spLocks noChangeArrowheads="1"/>
          </p:cNvSpPr>
          <p:nvPr/>
        </p:nvSpPr>
        <p:spPr bwMode="auto">
          <a:xfrm>
            <a:off x="827088" y="692150"/>
            <a:ext cx="7345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400" b="1">
                <a:solidFill>
                  <a:srgbClr val="002060"/>
                </a:solidFill>
                <a:latin typeface="Arial" panose="020B0604020202020204" pitchFamily="34" charset="0"/>
              </a:rPr>
              <a:t>34m3 Desert Star Helikite showing standard payload configuration</a:t>
            </a:r>
          </a:p>
        </p:txBody>
      </p:sp>
      <p:sp>
        <p:nvSpPr>
          <p:cNvPr id="30750" name="TextBox 49"/>
          <p:cNvSpPr txBox="1">
            <a:spLocks noChangeArrowheads="1"/>
          </p:cNvSpPr>
          <p:nvPr/>
        </p:nvSpPr>
        <p:spPr bwMode="auto">
          <a:xfrm>
            <a:off x="6372225" y="1916113"/>
            <a:ext cx="2520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b="1">
                <a:solidFill>
                  <a:srgbClr val="002060"/>
                </a:solidFill>
                <a:latin typeface="Arial" panose="020B0604020202020204" pitchFamily="34" charset="0"/>
              </a:rPr>
              <a:t>MAXIMUM of 10Kg of airborne equipment</a:t>
            </a:r>
          </a:p>
        </p:txBody>
      </p:sp>
      <p:sp>
        <p:nvSpPr>
          <p:cNvPr id="32" name="Rectangle 31"/>
          <p:cNvSpPr/>
          <p:nvPr/>
        </p:nvSpPr>
        <p:spPr>
          <a:xfrm>
            <a:off x="1547813" y="1844675"/>
            <a:ext cx="46037" cy="1152525"/>
          </a:xfrm>
          <a:prstGeom prst="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Freeform 32"/>
          <p:cNvSpPr/>
          <p:nvPr/>
        </p:nvSpPr>
        <p:spPr>
          <a:xfrm>
            <a:off x="1597025" y="2917825"/>
            <a:ext cx="2525713" cy="1547813"/>
          </a:xfrm>
          <a:custGeom>
            <a:avLst/>
            <a:gdLst>
              <a:gd name="connsiteX0" fmla="*/ 2525486 w 2525486"/>
              <a:gd name="connsiteY0" fmla="*/ 1538515 h 1548191"/>
              <a:gd name="connsiteX1" fmla="*/ 1770743 w 2525486"/>
              <a:gd name="connsiteY1" fmla="*/ 1480458 h 1548191"/>
              <a:gd name="connsiteX2" fmla="*/ 1001486 w 2525486"/>
              <a:gd name="connsiteY2" fmla="*/ 1132115 h 1548191"/>
              <a:gd name="connsiteX3" fmla="*/ 449943 w 2525486"/>
              <a:gd name="connsiteY3" fmla="*/ 667658 h 1548191"/>
              <a:gd name="connsiteX4" fmla="*/ 145143 w 2525486"/>
              <a:gd name="connsiteY4" fmla="*/ 261258 h 1548191"/>
              <a:gd name="connsiteX5" fmla="*/ 0 w 2525486"/>
              <a:gd name="connsiteY5" fmla="*/ 0 h 154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6" h="1548191">
                <a:moveTo>
                  <a:pt x="2525486" y="1538515"/>
                </a:moveTo>
                <a:cubicBezTo>
                  <a:pt x="2275114" y="1543353"/>
                  <a:pt x="2024743" y="1548191"/>
                  <a:pt x="1770743" y="1480458"/>
                </a:cubicBezTo>
                <a:cubicBezTo>
                  <a:pt x="1516743" y="1412725"/>
                  <a:pt x="1221619" y="1267582"/>
                  <a:pt x="1001486" y="1132115"/>
                </a:cubicBezTo>
                <a:cubicBezTo>
                  <a:pt x="781353" y="996648"/>
                  <a:pt x="592667" y="812801"/>
                  <a:pt x="449943" y="667658"/>
                </a:cubicBezTo>
                <a:cubicBezTo>
                  <a:pt x="307219" y="522515"/>
                  <a:pt x="220133" y="372534"/>
                  <a:pt x="145143" y="261258"/>
                </a:cubicBezTo>
                <a:cubicBezTo>
                  <a:pt x="70153" y="149982"/>
                  <a:pt x="35076" y="74991"/>
                  <a:pt x="0" y="0"/>
                </a:cubicBez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2987675" y="5732463"/>
            <a:ext cx="288925" cy="576262"/>
          </a:xfrm>
          <a:prstGeom prst="line">
            <a:avLst/>
          </a:prstGeom>
          <a:ln w="28575">
            <a:tailEnd type="oval" w="sm"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453188"/>
            <a:ext cx="9144000" cy="0"/>
          </a:xfrm>
          <a:prstGeom prst="line">
            <a:avLst/>
          </a:prstGeom>
          <a:ln w="171450">
            <a:solidFill>
              <a:srgbClr val="996633"/>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476375" y="6165850"/>
            <a:ext cx="503238" cy="28733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Oval 2"/>
          <p:cNvSpPr/>
          <p:nvPr/>
        </p:nvSpPr>
        <p:spPr>
          <a:xfrm>
            <a:off x="1619250" y="6165850"/>
            <a:ext cx="288925" cy="287338"/>
          </a:xfrm>
          <a:prstGeom prst="ellipse">
            <a:avLst/>
          </a:prstGeom>
          <a:solidFill>
            <a:srgbClr val="FF0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2339975" y="6165850"/>
            <a:ext cx="1368425" cy="287338"/>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8" name="Straight Connector 7"/>
          <p:cNvCxnSpPr/>
          <p:nvPr/>
        </p:nvCxnSpPr>
        <p:spPr>
          <a:xfrm flipV="1">
            <a:off x="1908175" y="5732463"/>
            <a:ext cx="1368425" cy="504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0" idx="2"/>
          </p:cNvCxnSpPr>
          <p:nvPr/>
        </p:nvCxnSpPr>
        <p:spPr>
          <a:xfrm flipV="1">
            <a:off x="3203575" y="2095500"/>
            <a:ext cx="3889375" cy="37099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1730769">
            <a:off x="6823075" y="1365250"/>
            <a:ext cx="1047750" cy="620713"/>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ight Triangle 19"/>
          <p:cNvSpPr/>
          <p:nvPr/>
        </p:nvSpPr>
        <p:spPr>
          <a:xfrm rot="1424505">
            <a:off x="7135813" y="1892300"/>
            <a:ext cx="1041400" cy="431800"/>
          </a:xfrm>
          <a:prstGeom prst="rtTriangl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4" name="Straight Connector 23"/>
          <p:cNvCxnSpPr>
            <a:endCxn id="3" idx="2"/>
          </p:cNvCxnSpPr>
          <p:nvPr/>
        </p:nvCxnSpPr>
        <p:spPr>
          <a:xfrm>
            <a:off x="1042988" y="6308725"/>
            <a:ext cx="5762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39750" y="6165850"/>
            <a:ext cx="503238" cy="2873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Oval 28"/>
          <p:cNvSpPr/>
          <p:nvPr/>
        </p:nvSpPr>
        <p:spPr>
          <a:xfrm rot="2717546">
            <a:off x="7465220" y="2059781"/>
            <a:ext cx="258762"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rot="2202164" flipV="1">
            <a:off x="7154863" y="1982788"/>
            <a:ext cx="236537" cy="4603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32" name="Straight Connector 31"/>
          <p:cNvCxnSpPr/>
          <p:nvPr/>
        </p:nvCxnSpPr>
        <p:spPr>
          <a:xfrm>
            <a:off x="7812088" y="1484313"/>
            <a:ext cx="0" cy="5762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2"/>
          </p:cNvCxnSpPr>
          <p:nvPr/>
        </p:nvCxnSpPr>
        <p:spPr>
          <a:xfrm>
            <a:off x="7092950" y="2095500"/>
            <a:ext cx="431800"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3"/>
            <a:endCxn id="29" idx="1"/>
          </p:cNvCxnSpPr>
          <p:nvPr/>
        </p:nvCxnSpPr>
        <p:spPr>
          <a:xfrm flipV="1">
            <a:off x="7367588" y="2030413"/>
            <a:ext cx="198437" cy="460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19" idx="6"/>
          </p:cNvCxnSpPr>
          <p:nvPr/>
        </p:nvCxnSpPr>
        <p:spPr>
          <a:xfrm flipV="1">
            <a:off x="7645400" y="1927225"/>
            <a:ext cx="160338" cy="1539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786" name="TextBox 54"/>
          <p:cNvSpPr txBox="1">
            <a:spLocks noChangeArrowheads="1"/>
          </p:cNvSpPr>
          <p:nvPr/>
        </p:nvSpPr>
        <p:spPr bwMode="auto">
          <a:xfrm>
            <a:off x="611188" y="6165850"/>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1400" b="1">
                <a:latin typeface="Arial" panose="020B0604020202020204" pitchFamily="34" charset="0"/>
              </a:rPr>
              <a:t>A</a:t>
            </a:r>
          </a:p>
        </p:txBody>
      </p:sp>
      <p:sp>
        <p:nvSpPr>
          <p:cNvPr id="32787" name="TextBox 55"/>
          <p:cNvSpPr txBox="1">
            <a:spLocks noChangeArrowheads="1"/>
          </p:cNvSpPr>
          <p:nvPr/>
        </p:nvSpPr>
        <p:spPr bwMode="auto">
          <a:xfrm>
            <a:off x="1547813" y="61658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1400" b="1">
                <a:latin typeface="Arial" panose="020B0604020202020204" pitchFamily="34" charset="0"/>
              </a:rPr>
              <a:t>B</a:t>
            </a:r>
          </a:p>
        </p:txBody>
      </p:sp>
      <p:sp>
        <p:nvSpPr>
          <p:cNvPr id="32788" name="TextBox 56"/>
          <p:cNvSpPr txBox="1">
            <a:spLocks noChangeArrowheads="1"/>
          </p:cNvSpPr>
          <p:nvPr/>
        </p:nvSpPr>
        <p:spPr bwMode="auto">
          <a:xfrm>
            <a:off x="4572000" y="4005263"/>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b="1">
                <a:latin typeface="Arial" panose="020B0604020202020204" pitchFamily="34" charset="0"/>
              </a:rPr>
              <a:t>C</a:t>
            </a:r>
          </a:p>
        </p:txBody>
      </p:sp>
      <p:sp>
        <p:nvSpPr>
          <p:cNvPr id="32789" name="TextBox 57"/>
          <p:cNvSpPr txBox="1">
            <a:spLocks noChangeArrowheads="1"/>
          </p:cNvSpPr>
          <p:nvPr/>
        </p:nvSpPr>
        <p:spPr bwMode="auto">
          <a:xfrm>
            <a:off x="6875463" y="184467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b="1">
                <a:latin typeface="Arial" panose="020B0604020202020204" pitchFamily="34" charset="0"/>
              </a:rPr>
              <a:t>D </a:t>
            </a:r>
          </a:p>
        </p:txBody>
      </p:sp>
      <p:sp>
        <p:nvSpPr>
          <p:cNvPr id="32790" name="TextBox 58"/>
          <p:cNvSpPr txBox="1">
            <a:spLocks noChangeArrowheads="1"/>
          </p:cNvSpPr>
          <p:nvPr/>
        </p:nvSpPr>
        <p:spPr bwMode="auto">
          <a:xfrm>
            <a:off x="7380288" y="1989138"/>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b="1">
                <a:latin typeface="Arial" panose="020B0604020202020204" pitchFamily="34" charset="0"/>
              </a:rPr>
              <a:t>E</a:t>
            </a:r>
          </a:p>
        </p:txBody>
      </p:sp>
      <p:sp>
        <p:nvSpPr>
          <p:cNvPr id="32791" name="TextBox 59"/>
          <p:cNvSpPr txBox="1">
            <a:spLocks noChangeArrowheads="1"/>
          </p:cNvSpPr>
          <p:nvPr/>
        </p:nvSpPr>
        <p:spPr bwMode="auto">
          <a:xfrm>
            <a:off x="7812088" y="1557338"/>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b="1">
                <a:latin typeface="Arial" panose="020B0604020202020204" pitchFamily="34" charset="0"/>
              </a:rPr>
              <a:t>F</a:t>
            </a:r>
          </a:p>
        </p:txBody>
      </p:sp>
      <p:sp>
        <p:nvSpPr>
          <p:cNvPr id="32792" name="TextBox 60"/>
          <p:cNvSpPr txBox="1">
            <a:spLocks noChangeArrowheads="1"/>
          </p:cNvSpPr>
          <p:nvPr/>
        </p:nvSpPr>
        <p:spPr bwMode="auto">
          <a:xfrm>
            <a:off x="179388" y="981075"/>
            <a:ext cx="42481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a:latin typeface="Arial" panose="020B0604020202020204" pitchFamily="34" charset="0"/>
              </a:rPr>
              <a:t>Main ABSOLUTE ground-based electronics + power (A) has a fibre optic cable running to the winch (B) where it is connected to  the fibre-optic cable embedded within the flying line (C). </a:t>
            </a:r>
          </a:p>
          <a:p>
            <a:endParaRPr lang="en-GB" altLang="en-US" sz="1400">
              <a:latin typeface="Arial" panose="020B0604020202020204" pitchFamily="34" charset="0"/>
            </a:endParaRPr>
          </a:p>
          <a:p>
            <a:r>
              <a:rPr lang="en-GB" altLang="en-US" sz="1400">
                <a:latin typeface="Arial" panose="020B0604020202020204" pitchFamily="34" charset="0"/>
              </a:rPr>
              <a:t>The fibre optic cable continues up to the Helikite where it connects to the lightweight airborne electronics (E). Thus enabling perfect communication between the ground-based and airborne electronics. </a:t>
            </a:r>
          </a:p>
          <a:p>
            <a:endParaRPr lang="en-GB" altLang="en-US" sz="1400">
              <a:latin typeface="Arial" panose="020B0604020202020204" pitchFamily="34" charset="0"/>
            </a:endParaRPr>
          </a:p>
          <a:p>
            <a:r>
              <a:rPr lang="en-GB" altLang="en-US" sz="1400">
                <a:latin typeface="Arial" panose="020B0604020202020204" pitchFamily="34" charset="0"/>
              </a:rPr>
              <a:t>The airborne electronics are linked to the antenna (F) via the highest quality coax cable.</a:t>
            </a:r>
          </a:p>
          <a:p>
            <a:endParaRPr lang="en-GB" altLang="en-US" sz="1400">
              <a:latin typeface="Arial" panose="020B0604020202020204" pitchFamily="34" charset="0"/>
            </a:endParaRPr>
          </a:p>
          <a:p>
            <a:r>
              <a:rPr lang="en-GB" altLang="en-US" sz="1400">
                <a:latin typeface="Arial" panose="020B0604020202020204" pitchFamily="34" charset="0"/>
              </a:rPr>
              <a:t>The airborne electronics are powered by an airborne lithium battery (D)</a:t>
            </a:r>
          </a:p>
          <a:p>
            <a:endParaRPr lang="en-GB" altLang="en-US" sz="1400">
              <a:latin typeface="Arial" panose="020B0604020202020204" pitchFamily="34" charset="0"/>
            </a:endParaRPr>
          </a:p>
        </p:txBody>
      </p:sp>
      <p:sp>
        <p:nvSpPr>
          <p:cNvPr id="32793" name="TextBox 62"/>
          <p:cNvSpPr txBox="1">
            <a:spLocks noChangeArrowheads="1"/>
          </p:cNvSpPr>
          <p:nvPr/>
        </p:nvSpPr>
        <p:spPr bwMode="auto">
          <a:xfrm>
            <a:off x="0" y="0"/>
            <a:ext cx="91440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800" b="1">
                <a:solidFill>
                  <a:schemeClr val="bg1"/>
                </a:solidFill>
                <a:latin typeface="Arial" panose="020B0604020202020204" pitchFamily="34" charset="0"/>
              </a:rPr>
              <a:t>ABSOLUTE ARCHITECTURE</a:t>
            </a:r>
          </a:p>
        </p:txBody>
      </p:sp>
      <p:sp>
        <p:nvSpPr>
          <p:cNvPr id="32794" name="TextBox 63"/>
          <p:cNvSpPr txBox="1">
            <a:spLocks noChangeArrowheads="1"/>
          </p:cNvSpPr>
          <p:nvPr/>
        </p:nvSpPr>
        <p:spPr bwMode="auto">
          <a:xfrm>
            <a:off x="4284663" y="5732463"/>
            <a:ext cx="460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a:latin typeface="Arial" panose="020B0604020202020204" pitchFamily="34" charset="0"/>
              </a:rPr>
              <a:t>Helikite can be rapidly winched down to safely land on Helibase (G) to change battery, every few days. </a:t>
            </a:r>
          </a:p>
        </p:txBody>
      </p:sp>
      <p:sp>
        <p:nvSpPr>
          <p:cNvPr id="32795" name="TextBox 64"/>
          <p:cNvSpPr txBox="1">
            <a:spLocks noChangeArrowheads="1"/>
          </p:cNvSpPr>
          <p:nvPr/>
        </p:nvSpPr>
        <p:spPr bwMode="auto">
          <a:xfrm>
            <a:off x="6156325" y="3141663"/>
            <a:ext cx="28082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a:latin typeface="Arial" panose="020B0604020202020204" pitchFamily="34" charset="0"/>
              </a:rPr>
              <a:t>Splitting the electronics up to keep the heavy stuff on the ground allows the use of  Helikites of only 34m3, or possibly even smaller.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0" y="0"/>
            <a:ext cx="91440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800" b="1">
                <a:solidFill>
                  <a:schemeClr val="bg1"/>
                </a:solidFill>
                <a:latin typeface="Arial" panose="020B0604020202020204" pitchFamily="34" charset="0"/>
              </a:rPr>
              <a:t>DEPLOYMENT  TIMING FROM VEHICLE</a:t>
            </a:r>
          </a:p>
        </p:txBody>
      </p:sp>
      <p:sp>
        <p:nvSpPr>
          <p:cNvPr id="3" name="TextBox 2"/>
          <p:cNvSpPr txBox="1"/>
          <p:nvPr/>
        </p:nvSpPr>
        <p:spPr>
          <a:xfrm>
            <a:off x="1042988" y="1557338"/>
            <a:ext cx="6985000" cy="3692525"/>
          </a:xfrm>
          <a:prstGeom prst="rect">
            <a:avLst/>
          </a:prstGeom>
          <a:noFill/>
        </p:spPr>
        <p:txBody>
          <a:bodyPr>
            <a:spAutoFit/>
          </a:bodyPr>
          <a:lstStyle/>
          <a:p>
            <a:pPr marL="342900" indent="-342900" fontAlgn="auto">
              <a:spcBef>
                <a:spcPts val="0"/>
              </a:spcBef>
              <a:spcAft>
                <a:spcPts val="0"/>
              </a:spcAft>
              <a:buFontTx/>
              <a:buAutoNum type="alphaUcPeriod"/>
              <a:defRPr/>
            </a:pPr>
            <a:r>
              <a:rPr lang="en-GB" dirty="0">
                <a:solidFill>
                  <a:schemeClr val="tx2">
                    <a:lumMod val="50000"/>
                  </a:schemeClr>
                </a:solidFill>
              </a:rPr>
              <a:t>Survey site                                                     10</a:t>
            </a:r>
          </a:p>
          <a:p>
            <a:pPr marL="342900" indent="-342900" fontAlgn="auto">
              <a:spcBef>
                <a:spcPts val="0"/>
              </a:spcBef>
              <a:spcAft>
                <a:spcPts val="0"/>
              </a:spcAft>
              <a:buFontTx/>
              <a:buAutoNum type="alphaUcPeriod"/>
              <a:defRPr/>
            </a:pPr>
            <a:r>
              <a:rPr lang="en-GB" dirty="0">
                <a:solidFill>
                  <a:schemeClr val="tx2">
                    <a:lumMod val="50000"/>
                  </a:schemeClr>
                </a:solidFill>
              </a:rPr>
              <a:t>Insert ground anchors                                    10</a:t>
            </a:r>
          </a:p>
          <a:p>
            <a:pPr marL="342900" indent="-342900" fontAlgn="auto">
              <a:spcBef>
                <a:spcPts val="0"/>
              </a:spcBef>
              <a:spcAft>
                <a:spcPts val="0"/>
              </a:spcAft>
              <a:buFontTx/>
              <a:buAutoNum type="alphaUcPeriod"/>
              <a:defRPr/>
            </a:pPr>
            <a:r>
              <a:rPr lang="en-GB" dirty="0">
                <a:solidFill>
                  <a:schemeClr val="tx2">
                    <a:lumMod val="50000"/>
                  </a:schemeClr>
                </a:solidFill>
              </a:rPr>
              <a:t>Position and inflate </a:t>
            </a:r>
            <a:r>
              <a:rPr lang="en-GB" dirty="0" err="1">
                <a:solidFill>
                  <a:schemeClr val="tx2">
                    <a:lumMod val="50000"/>
                  </a:schemeClr>
                </a:solidFill>
              </a:rPr>
              <a:t>Helibase</a:t>
            </a:r>
            <a:r>
              <a:rPr lang="en-GB" dirty="0">
                <a:solidFill>
                  <a:schemeClr val="tx2">
                    <a:lumMod val="50000"/>
                  </a:schemeClr>
                </a:solidFill>
              </a:rPr>
              <a:t>                           5</a:t>
            </a:r>
          </a:p>
          <a:p>
            <a:pPr marL="342900" indent="-342900" fontAlgn="auto">
              <a:spcBef>
                <a:spcPts val="0"/>
              </a:spcBef>
              <a:spcAft>
                <a:spcPts val="0"/>
              </a:spcAft>
              <a:buFontTx/>
              <a:buAutoNum type="alphaUcPeriod"/>
              <a:defRPr/>
            </a:pPr>
            <a:r>
              <a:rPr lang="en-GB" dirty="0">
                <a:solidFill>
                  <a:schemeClr val="tx2">
                    <a:lumMod val="50000"/>
                  </a:schemeClr>
                </a:solidFill>
              </a:rPr>
              <a:t>Position and secure winch                               5 </a:t>
            </a:r>
          </a:p>
          <a:p>
            <a:pPr marL="342900" indent="-342900" fontAlgn="auto">
              <a:spcBef>
                <a:spcPts val="0"/>
              </a:spcBef>
              <a:spcAft>
                <a:spcPts val="0"/>
              </a:spcAft>
              <a:buFontTx/>
              <a:buAutoNum type="alphaUcPeriod"/>
              <a:defRPr/>
            </a:pPr>
            <a:r>
              <a:rPr lang="en-GB" dirty="0">
                <a:solidFill>
                  <a:schemeClr val="tx2">
                    <a:lumMod val="50000"/>
                  </a:schemeClr>
                </a:solidFill>
              </a:rPr>
              <a:t>Lay out and tie down Helikite                           5 </a:t>
            </a:r>
          </a:p>
          <a:p>
            <a:pPr marL="342900" indent="-342900" fontAlgn="auto">
              <a:spcBef>
                <a:spcPts val="0"/>
              </a:spcBef>
              <a:spcAft>
                <a:spcPts val="0"/>
              </a:spcAft>
              <a:buFontTx/>
              <a:buAutoNum type="alphaUcPeriod"/>
              <a:defRPr/>
            </a:pPr>
            <a:r>
              <a:rPr lang="en-GB" dirty="0">
                <a:solidFill>
                  <a:schemeClr val="tx2">
                    <a:lumMod val="50000"/>
                  </a:schemeClr>
                </a:solidFill>
              </a:rPr>
              <a:t>Insert spars into Helikite                                   5 </a:t>
            </a:r>
          </a:p>
          <a:p>
            <a:pPr marL="342900" indent="-342900" fontAlgn="auto">
              <a:spcBef>
                <a:spcPts val="0"/>
              </a:spcBef>
              <a:spcAft>
                <a:spcPts val="0"/>
              </a:spcAft>
              <a:buFontTx/>
              <a:buAutoNum type="alphaUcPeriod"/>
              <a:defRPr/>
            </a:pPr>
            <a:r>
              <a:rPr lang="en-GB" dirty="0">
                <a:solidFill>
                  <a:schemeClr val="tx2">
                    <a:lumMod val="50000"/>
                  </a:schemeClr>
                </a:solidFill>
              </a:rPr>
              <a:t>Attach flying line to Helikite                              1</a:t>
            </a:r>
          </a:p>
          <a:p>
            <a:pPr marL="342900" indent="-342900" fontAlgn="auto">
              <a:spcBef>
                <a:spcPts val="0"/>
              </a:spcBef>
              <a:spcAft>
                <a:spcPts val="0"/>
              </a:spcAft>
              <a:buFontTx/>
              <a:buAutoNum type="alphaUcPeriod"/>
              <a:defRPr/>
            </a:pPr>
            <a:r>
              <a:rPr lang="en-GB" dirty="0">
                <a:solidFill>
                  <a:schemeClr val="tx2">
                    <a:lumMod val="50000"/>
                  </a:schemeClr>
                </a:solidFill>
              </a:rPr>
              <a:t>Attach payload                                                 2</a:t>
            </a:r>
          </a:p>
          <a:p>
            <a:pPr marL="342900" indent="-342900" fontAlgn="auto">
              <a:spcBef>
                <a:spcPts val="0"/>
              </a:spcBef>
              <a:spcAft>
                <a:spcPts val="0"/>
              </a:spcAft>
              <a:buFontTx/>
              <a:buAutoNum type="alphaUcPeriod"/>
              <a:defRPr/>
            </a:pPr>
            <a:r>
              <a:rPr lang="en-GB" dirty="0">
                <a:solidFill>
                  <a:schemeClr val="tx2">
                    <a:lumMod val="50000"/>
                  </a:schemeClr>
                </a:solidFill>
              </a:rPr>
              <a:t>Inflate Helikite with helium                              10</a:t>
            </a:r>
          </a:p>
          <a:p>
            <a:pPr marL="342900" indent="-342900" fontAlgn="auto">
              <a:spcBef>
                <a:spcPts val="0"/>
              </a:spcBef>
              <a:spcAft>
                <a:spcPts val="0"/>
              </a:spcAft>
              <a:buFontTx/>
              <a:buAutoNum type="alphaUcPeriod"/>
              <a:defRPr/>
            </a:pPr>
            <a:r>
              <a:rPr lang="en-GB" dirty="0">
                <a:solidFill>
                  <a:schemeClr val="tx2">
                    <a:lumMod val="50000"/>
                  </a:schemeClr>
                </a:solidFill>
              </a:rPr>
              <a:t>Fly Helikite to 1000ft                                        3 </a:t>
            </a:r>
          </a:p>
          <a:p>
            <a:pPr marL="342900" indent="-342900" fontAlgn="auto">
              <a:spcBef>
                <a:spcPts val="0"/>
              </a:spcBef>
              <a:spcAft>
                <a:spcPts val="0"/>
              </a:spcAft>
              <a:buFontTx/>
              <a:buAutoNum type="alphaUcPeriod"/>
              <a:defRPr/>
            </a:pPr>
            <a:endParaRPr lang="en-GB" dirty="0">
              <a:solidFill>
                <a:schemeClr val="tx2">
                  <a:lumMod val="50000"/>
                </a:schemeClr>
              </a:solidFill>
            </a:endParaRPr>
          </a:p>
          <a:p>
            <a:pPr marL="342900" indent="-342900" fontAlgn="auto">
              <a:spcBef>
                <a:spcPts val="0"/>
              </a:spcBef>
              <a:spcAft>
                <a:spcPts val="0"/>
              </a:spcAft>
              <a:defRPr/>
            </a:pPr>
            <a:r>
              <a:rPr lang="en-GB" b="1" u="sng" dirty="0">
                <a:solidFill>
                  <a:schemeClr val="tx2">
                    <a:lumMod val="50000"/>
                  </a:schemeClr>
                </a:solidFill>
              </a:rPr>
              <a:t>TOTAL TIME                                                        56</a:t>
            </a:r>
          </a:p>
          <a:p>
            <a:pPr marL="342900" indent="-342900" fontAlgn="auto">
              <a:spcBef>
                <a:spcPts val="0"/>
              </a:spcBef>
              <a:spcAft>
                <a:spcPts val="0"/>
              </a:spcAft>
              <a:buFontTx/>
              <a:buAutoNum type="alphaUcPeriod"/>
              <a:defRPr/>
            </a:pPr>
            <a:endParaRPr lang="en-GB" dirty="0">
              <a:solidFill>
                <a:schemeClr val="tx2">
                  <a:lumMod val="50000"/>
                </a:schemeClr>
              </a:solidFill>
            </a:endParaRPr>
          </a:p>
        </p:txBody>
      </p:sp>
      <p:sp>
        <p:nvSpPr>
          <p:cNvPr id="4" name="TextBox 3"/>
          <p:cNvSpPr txBox="1"/>
          <p:nvPr/>
        </p:nvSpPr>
        <p:spPr>
          <a:xfrm>
            <a:off x="1763713" y="908050"/>
            <a:ext cx="5256212" cy="369888"/>
          </a:xfrm>
          <a:prstGeom prst="rect">
            <a:avLst/>
          </a:prstGeom>
          <a:noFill/>
        </p:spPr>
        <p:txBody>
          <a:bodyPr>
            <a:spAutoFit/>
          </a:bodyPr>
          <a:lstStyle/>
          <a:p>
            <a:pPr fontAlgn="auto">
              <a:spcBef>
                <a:spcPts val="0"/>
              </a:spcBef>
              <a:spcAft>
                <a:spcPts val="0"/>
              </a:spcAft>
              <a:defRPr/>
            </a:pPr>
            <a:r>
              <a:rPr lang="en-GB" b="1" u="sng" dirty="0">
                <a:solidFill>
                  <a:schemeClr val="tx2">
                    <a:lumMod val="50000"/>
                  </a:schemeClr>
                </a:solidFill>
              </a:rPr>
              <a:t>ACTION</a:t>
            </a:r>
            <a:r>
              <a:rPr lang="en-GB" b="1" dirty="0">
                <a:solidFill>
                  <a:schemeClr val="tx2">
                    <a:lumMod val="50000"/>
                  </a:schemeClr>
                </a:solidFill>
              </a:rPr>
              <a:t>                                    </a:t>
            </a:r>
            <a:r>
              <a:rPr lang="en-GB" b="1" u="sng" dirty="0">
                <a:solidFill>
                  <a:schemeClr val="tx2">
                    <a:lumMod val="50000"/>
                  </a:schemeClr>
                </a:solidFill>
              </a:rPr>
              <a:t>TIME (Minutes)</a:t>
            </a:r>
            <a:endParaRPr lang="en-GB" b="1" u="sng" dirty="0">
              <a:solidFill>
                <a:schemeClr val="tx2">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Sandy\Pictures\Pictures\Pictures\34 cu metre Helikite\P1000158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2"/>
          <p:cNvSpPr txBox="1">
            <a:spLocks noChangeArrowheads="1"/>
          </p:cNvSpPr>
          <p:nvPr/>
        </p:nvSpPr>
        <p:spPr bwMode="auto">
          <a:xfrm>
            <a:off x="1692275" y="5949950"/>
            <a:ext cx="5975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b="1">
                <a:solidFill>
                  <a:schemeClr val="bg1"/>
                </a:solidFill>
                <a:latin typeface="Arial" panose="020B0604020202020204" pitchFamily="34" charset="0"/>
              </a:rPr>
              <a:t>34m3 Desert Star Helikite + Helibase + Winch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2348" t="1526" r="9454" b="7629"/>
          <a:stretch>
            <a:fillRect/>
          </a:stretch>
        </p:blipFill>
        <p:spPr bwMode="auto">
          <a:xfrm>
            <a:off x="-22225" y="-9525"/>
            <a:ext cx="91662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95288" y="5949950"/>
            <a:ext cx="8497887" cy="646113"/>
          </a:xfrm>
          <a:prstGeom prst="rect">
            <a:avLst/>
          </a:prstGeom>
          <a:solidFill>
            <a:schemeClr val="accent1">
              <a:lumMod val="50000"/>
            </a:schemeClr>
          </a:solidFill>
        </p:spPr>
        <p:txBody>
          <a:bodyPr>
            <a:spAutoFit/>
          </a:bodyPr>
          <a:lstStyle/>
          <a:p>
            <a:pPr fontAlgn="auto">
              <a:spcBef>
                <a:spcPts val="0"/>
              </a:spcBef>
              <a:spcAft>
                <a:spcPts val="0"/>
              </a:spcAft>
              <a:defRPr/>
            </a:pPr>
            <a:r>
              <a:rPr lang="en-GB" dirty="0">
                <a:solidFill>
                  <a:schemeClr val="bg1"/>
                </a:solidFill>
              </a:rPr>
              <a:t>64m3 DESERT STAR HELIKITE DEPLOYING AT SEA. This is straightforward and safe, but expensive, and not as quick and agile as preferred for ABSOLUTE.</a:t>
            </a:r>
            <a:endParaRPr lang="en-GB" dirty="0">
              <a:solidFill>
                <a:schemeClr val="bg1"/>
              </a:solidFill>
            </a:endParaRPr>
          </a:p>
        </p:txBody>
      </p:sp>
      <p:sp>
        <p:nvSpPr>
          <p:cNvPr id="12" name="TextBox 11"/>
          <p:cNvSpPr txBox="1"/>
          <p:nvPr/>
        </p:nvSpPr>
        <p:spPr>
          <a:xfrm>
            <a:off x="250825" y="333375"/>
            <a:ext cx="2520950" cy="1754188"/>
          </a:xfrm>
          <a:prstGeom prst="rect">
            <a:avLst/>
          </a:prstGeom>
          <a:solidFill>
            <a:schemeClr val="accent1">
              <a:lumMod val="50000"/>
            </a:schemeClr>
          </a:solidFill>
        </p:spPr>
        <p:txBody>
          <a:bodyPr>
            <a:spAutoFit/>
          </a:bodyPr>
          <a:lstStyle/>
          <a:p>
            <a:pPr fontAlgn="auto">
              <a:spcBef>
                <a:spcPts val="0"/>
              </a:spcBef>
              <a:spcAft>
                <a:spcPts val="0"/>
              </a:spcAft>
              <a:defRPr/>
            </a:pPr>
            <a:r>
              <a:rPr lang="en-GB" dirty="0">
                <a:solidFill>
                  <a:schemeClr val="bg1"/>
                </a:solidFill>
              </a:rPr>
              <a:t>This 64m3 Desert Star Helikite is big enough to lift an ABSOLUTE system of up to 20Kg – thus NOT requiring RF-Over-Fibre.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34 cu metre Skyhook Helikitewith Sandia Labs New Mex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2"/>
          <p:cNvSpPr txBox="1">
            <a:spLocks noChangeArrowheads="1"/>
          </p:cNvSpPr>
          <p:nvPr/>
        </p:nvSpPr>
        <p:spPr bwMode="auto">
          <a:xfrm>
            <a:off x="179388" y="549275"/>
            <a:ext cx="42132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2000">
                <a:solidFill>
                  <a:schemeClr val="bg1"/>
                </a:solidFill>
                <a:latin typeface="Arial" panose="020B0604020202020204" pitchFamily="34" charset="0"/>
              </a:rPr>
              <a:t/>
            </a:r>
            <a:br>
              <a:rPr lang="en-GB" altLang="en-US" sz="2000">
                <a:solidFill>
                  <a:schemeClr val="bg1"/>
                </a:solidFill>
                <a:latin typeface="Arial" panose="020B0604020202020204" pitchFamily="34" charset="0"/>
              </a:rPr>
            </a:br>
            <a:r>
              <a:rPr lang="en-GB" altLang="en-US" sz="2000">
                <a:solidFill>
                  <a:schemeClr val="bg1"/>
                </a:solidFill>
                <a:latin typeface="Arial" panose="020B0604020202020204" pitchFamily="34" charset="0"/>
              </a:rPr>
              <a:t>34m3 Skyhook Helikite for </a:t>
            </a:r>
            <a:br>
              <a:rPr lang="en-GB" altLang="en-US" sz="2000">
                <a:solidFill>
                  <a:schemeClr val="bg1"/>
                </a:solidFill>
                <a:latin typeface="Arial" panose="020B0604020202020204" pitchFamily="34" charset="0"/>
              </a:rPr>
            </a:br>
            <a:r>
              <a:rPr lang="en-GB" altLang="en-US" sz="2000">
                <a:solidFill>
                  <a:schemeClr val="bg1"/>
                </a:solidFill>
                <a:latin typeface="Arial" panose="020B0604020202020204" pitchFamily="34" charset="0"/>
              </a:rPr>
              <a:t>Sandia National Laboratories,</a:t>
            </a:r>
          </a:p>
          <a:p>
            <a:r>
              <a:rPr lang="en-GB" altLang="en-US" sz="2000">
                <a:solidFill>
                  <a:schemeClr val="bg1"/>
                </a:solidFill>
                <a:latin typeface="Arial" panose="020B0604020202020204" pitchFamily="34" charset="0"/>
              </a:rPr>
              <a:t>New Mexico desert.</a:t>
            </a:r>
            <a:br>
              <a:rPr lang="en-GB" altLang="en-US" sz="2000">
                <a:solidFill>
                  <a:schemeClr val="bg1"/>
                </a:solidFill>
                <a:latin typeface="Arial" panose="020B0604020202020204" pitchFamily="34" charset="0"/>
              </a:rPr>
            </a:br>
            <a:endParaRPr lang="en-GB" altLang="en-US" sz="2000">
              <a:solidFill>
                <a:schemeClr val="bg1"/>
              </a:solidFill>
              <a:latin typeface="Arial" panose="020B0604020202020204" pitchFamily="34" charset="0"/>
            </a:endParaRPr>
          </a:p>
          <a:p>
            <a:r>
              <a:rPr lang="en-GB" altLang="en-US" sz="2000">
                <a:solidFill>
                  <a:schemeClr val="bg1"/>
                </a:solidFill>
                <a:latin typeface="Arial" panose="020B0604020202020204" pitchFamily="34" charset="0"/>
              </a:rPr>
              <a:t>Rapid-response military radio-relay station.</a:t>
            </a:r>
          </a:p>
          <a:p>
            <a:endParaRPr lang="en-GB" altLang="en-US" sz="2000">
              <a:solidFill>
                <a:schemeClr val="bg1"/>
              </a:solidFill>
              <a:latin typeface="Arial" panose="020B0604020202020204" pitchFamily="34" charset="0"/>
            </a:endParaRPr>
          </a:p>
          <a:p>
            <a:r>
              <a:rPr lang="en-GB" altLang="en-US" sz="2000">
                <a:solidFill>
                  <a:schemeClr val="bg1"/>
                </a:solidFill>
                <a:latin typeface="Arial" panose="020B0604020202020204" pitchFamily="34" charset="0"/>
              </a:rPr>
              <a:t>Helikite launches from top of custom trailer within 20 minutes.</a:t>
            </a:r>
            <a:br>
              <a:rPr lang="en-GB" altLang="en-US" sz="2000">
                <a:solidFill>
                  <a:schemeClr val="bg1"/>
                </a:solidFill>
                <a:latin typeface="Arial" panose="020B0604020202020204" pitchFamily="34" charset="0"/>
              </a:rPr>
            </a:br>
            <a:endParaRPr lang="en-GB" altLang="en-US" sz="2000">
              <a:solidFill>
                <a:schemeClr val="bg1"/>
              </a:solidFill>
              <a:latin typeface="Arial" panose="020B0604020202020204" pitchFamily="34" charset="0"/>
            </a:endParaRPr>
          </a:p>
        </p:txBody>
      </p:sp>
      <p:sp>
        <p:nvSpPr>
          <p:cNvPr id="36867" name="TextBox 5"/>
          <p:cNvSpPr txBox="1">
            <a:spLocks noChangeArrowheads="1"/>
          </p:cNvSpPr>
          <p:nvPr/>
        </p:nvSpPr>
        <p:spPr bwMode="auto">
          <a:xfrm>
            <a:off x="0" y="6149975"/>
            <a:ext cx="9144000" cy="708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just"/>
            <a:r>
              <a:rPr lang="en-GB" altLang="en-US" sz="2000">
                <a:solidFill>
                  <a:schemeClr val="bg1"/>
                </a:solidFill>
                <a:latin typeface="Arial" panose="020B0604020202020204" pitchFamily="34" charset="0"/>
              </a:rPr>
              <a:t>Skyhook Helikites of any size can be safely inflated, launched, retrieved and deflated by </a:t>
            </a:r>
            <a:r>
              <a:rPr lang="en-GB" altLang="en-US" sz="2000" i="1">
                <a:solidFill>
                  <a:schemeClr val="bg1"/>
                </a:solidFill>
                <a:latin typeface="Arial" panose="020B0604020202020204" pitchFamily="34" charset="0"/>
              </a:rPr>
              <a:t>only one or two people</a:t>
            </a:r>
            <a:r>
              <a:rPr lang="en-GB" altLang="en-US" sz="2000">
                <a:solidFill>
                  <a:schemeClr val="bg1"/>
                </a:solidFill>
                <a:latin typeface="Arial" panose="020B0604020202020204" pitchFamily="34" charset="0"/>
              </a:rPr>
              <a:t> in all weathers, night and day.</a:t>
            </a:r>
          </a:p>
        </p:txBody>
      </p:sp>
      <p:sp>
        <p:nvSpPr>
          <p:cNvPr id="36868" name="TextBox 6"/>
          <p:cNvSpPr txBox="1">
            <a:spLocks noChangeArrowheads="1"/>
          </p:cNvSpPr>
          <p:nvPr/>
        </p:nvSpPr>
        <p:spPr bwMode="auto">
          <a:xfrm>
            <a:off x="0" y="0"/>
            <a:ext cx="9144000" cy="3698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b="1">
                <a:solidFill>
                  <a:schemeClr val="bg1"/>
                </a:solidFill>
                <a:latin typeface="Arial" panose="020B0604020202020204" pitchFamily="34" charset="0"/>
              </a:rPr>
              <a:t> RF-Over-Fibre would allow Helikites in the 25m3 – 34m3 size range to be used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GB" altLang="en-US" smtClean="0"/>
          </a:p>
        </p:txBody>
      </p:sp>
      <p:pic>
        <p:nvPicPr>
          <p:cNvPr id="38914" name="Content Placeholder 3" descr="Marine Helikite on Ship 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881563" cy="3644900"/>
          </a:xfrm>
        </p:spPr>
      </p:pic>
      <p:pic>
        <p:nvPicPr>
          <p:cNvPr id="38915" name="Picture 4" descr="1. Skyhook Helikite flying from ship.JPG"/>
          <p:cNvPicPr>
            <a:picLocks noChangeAspect="1"/>
          </p:cNvPicPr>
          <p:nvPr/>
        </p:nvPicPr>
        <p:blipFill>
          <a:blip r:embed="rId3">
            <a:lum bright="6000" contrast="12000"/>
            <a:extLst>
              <a:ext uri="{28A0092B-C50C-407E-A947-70E740481C1C}">
                <a14:useLocalDpi xmlns:a14="http://schemas.microsoft.com/office/drawing/2010/main" val="0"/>
              </a:ext>
            </a:extLst>
          </a:blip>
          <a:srcRect l="7405"/>
          <a:stretch>
            <a:fillRect/>
          </a:stretch>
        </p:blipFill>
        <p:spPr bwMode="auto">
          <a:xfrm>
            <a:off x="4868863" y="0"/>
            <a:ext cx="4275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Cyberboats 2. Helikite on deck.jpg"/>
          <p:cNvPicPr>
            <a:picLocks noChangeAspect="1"/>
          </p:cNvPicPr>
          <p:nvPr/>
        </p:nvPicPr>
        <p:blipFill>
          <a:blip r:embed="rId4">
            <a:extLst>
              <a:ext uri="{28A0092B-C50C-407E-A947-70E740481C1C}">
                <a14:useLocalDpi xmlns:a14="http://schemas.microsoft.com/office/drawing/2010/main" val="0"/>
              </a:ext>
            </a:extLst>
          </a:blip>
          <a:srcRect l="10342" r="3291"/>
          <a:stretch>
            <a:fillRect/>
          </a:stretch>
        </p:blipFill>
        <p:spPr bwMode="auto">
          <a:xfrm>
            <a:off x="0" y="3644900"/>
            <a:ext cx="48656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p:cNvSpPr txBox="1">
            <a:spLocks noChangeArrowheads="1"/>
          </p:cNvSpPr>
          <p:nvPr/>
        </p:nvSpPr>
        <p:spPr bwMode="auto">
          <a:xfrm>
            <a:off x="323850" y="188913"/>
            <a:ext cx="84963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a:solidFill>
                  <a:srgbClr val="002060"/>
                </a:solidFill>
                <a:latin typeface="Arial Black" panose="020B0A04020102020204" pitchFamily="34" charset="0"/>
              </a:rPr>
              <a:t>SMALLER HELIKITES ARE EASIER AND SAFER  TO DEPLOY FROM ANY PLATFORM AND IN ALL CONDITIONS. </a:t>
            </a:r>
          </a:p>
        </p:txBody>
      </p:sp>
      <p:sp>
        <p:nvSpPr>
          <p:cNvPr id="38918" name="TextBox 8"/>
          <p:cNvSpPr txBox="1">
            <a:spLocks noChangeArrowheads="1"/>
          </p:cNvSpPr>
          <p:nvPr/>
        </p:nvSpPr>
        <p:spPr bwMode="auto">
          <a:xfrm>
            <a:off x="323850" y="6308725"/>
            <a:ext cx="84963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a:solidFill>
                  <a:srgbClr val="002060"/>
                </a:solidFill>
                <a:latin typeface="Arial Black" panose="020B0A04020102020204" pitchFamily="34" charset="0"/>
              </a:rPr>
              <a:t>CONCLUSION: REDUCING WEIGHT IS ALWAYS WORTHWHILE! </a:t>
            </a:r>
          </a:p>
        </p:txBody>
      </p:sp>
      <p:sp>
        <p:nvSpPr>
          <p:cNvPr id="10" name="TextBox 9"/>
          <p:cNvSpPr txBox="1"/>
          <p:nvPr/>
        </p:nvSpPr>
        <p:spPr>
          <a:xfrm>
            <a:off x="250825" y="2924175"/>
            <a:ext cx="1944688" cy="523875"/>
          </a:xfrm>
          <a:prstGeom prst="rect">
            <a:avLst/>
          </a:prstGeom>
          <a:solidFill>
            <a:schemeClr val="accent1">
              <a:lumMod val="50000"/>
            </a:schemeClr>
          </a:solidFill>
        </p:spPr>
        <p:txBody>
          <a:bodyPr>
            <a:spAutoFit/>
          </a:bodyPr>
          <a:lstStyle/>
          <a:p>
            <a:pPr fontAlgn="auto">
              <a:spcBef>
                <a:spcPts val="0"/>
              </a:spcBef>
              <a:spcAft>
                <a:spcPts val="0"/>
              </a:spcAft>
              <a:defRPr/>
            </a:pPr>
            <a:r>
              <a:rPr lang="en-GB" sz="1400" dirty="0">
                <a:solidFill>
                  <a:schemeClr val="bg1"/>
                </a:solidFill>
                <a:latin typeface="Arial Black" pitchFamily="34" charset="0"/>
                <a:cs typeface="+mn-cs"/>
              </a:rPr>
              <a:t>10m3 Desert Star Helikite</a:t>
            </a:r>
            <a:endParaRPr lang="en-GB" sz="1400" dirty="0">
              <a:solidFill>
                <a:schemeClr val="bg1"/>
              </a:solidFill>
              <a:latin typeface="Arial Black" pitchFamily="34" charset="0"/>
              <a:cs typeface="+mn-cs"/>
            </a:endParaRPr>
          </a:p>
        </p:txBody>
      </p:sp>
      <p:sp>
        <p:nvSpPr>
          <p:cNvPr id="11" name="TextBox 10"/>
          <p:cNvSpPr txBox="1"/>
          <p:nvPr/>
        </p:nvSpPr>
        <p:spPr>
          <a:xfrm>
            <a:off x="250825" y="5589588"/>
            <a:ext cx="1512888" cy="522287"/>
          </a:xfrm>
          <a:prstGeom prst="rect">
            <a:avLst/>
          </a:prstGeom>
          <a:solidFill>
            <a:schemeClr val="accent1">
              <a:lumMod val="50000"/>
            </a:schemeClr>
          </a:solidFill>
        </p:spPr>
        <p:txBody>
          <a:bodyPr>
            <a:spAutoFit/>
          </a:bodyPr>
          <a:lstStyle/>
          <a:p>
            <a:pPr fontAlgn="auto">
              <a:spcBef>
                <a:spcPts val="0"/>
              </a:spcBef>
              <a:spcAft>
                <a:spcPts val="0"/>
              </a:spcAft>
              <a:defRPr/>
            </a:pPr>
            <a:r>
              <a:rPr lang="en-GB" sz="1400" dirty="0">
                <a:solidFill>
                  <a:schemeClr val="bg1"/>
                </a:solidFill>
                <a:latin typeface="Arial Black" pitchFamily="34" charset="0"/>
                <a:cs typeface="+mn-cs"/>
              </a:rPr>
              <a:t>6m3 Skyhook Helikite</a:t>
            </a:r>
            <a:endParaRPr lang="en-GB" sz="1400" dirty="0">
              <a:solidFill>
                <a:schemeClr val="bg1"/>
              </a:solidFill>
              <a:latin typeface="Arial Black"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913"/>
          </a:xfrm>
          <a:prstGeom prst="rect">
            <a:avLst/>
          </a:prstGeom>
          <a:solidFill>
            <a:srgbClr val="002060"/>
          </a:solidFill>
        </p:spPr>
        <p:txBody>
          <a:bodyPr>
            <a:spAutoFit/>
          </a:bodyPr>
          <a:lstStyle/>
          <a:p>
            <a:pPr algn="ctr" fontAlgn="auto">
              <a:spcBef>
                <a:spcPts val="0"/>
              </a:spcBef>
              <a:spcAft>
                <a:spcPts val="0"/>
              </a:spcAft>
              <a:defRPr/>
            </a:pPr>
            <a:r>
              <a:rPr lang="en-GB" dirty="0">
                <a:solidFill>
                  <a:schemeClr val="accent6"/>
                </a:solidFill>
                <a:latin typeface="Arial" charset="0"/>
                <a:cs typeface="+mn-cs"/>
              </a:rPr>
              <a:t> </a:t>
            </a:r>
            <a:r>
              <a:rPr lang="en-GB" sz="2400" b="1" dirty="0">
                <a:solidFill>
                  <a:schemeClr val="bg1"/>
                </a:solidFill>
              </a:rPr>
              <a:t>USUAL AIRBORNE USV RADIO-RELAY </a:t>
            </a:r>
            <a:r>
              <a:rPr lang="en-GB" sz="2400" b="1" dirty="0">
                <a:solidFill>
                  <a:schemeClr val="bg1"/>
                </a:solidFill>
              </a:rPr>
              <a:t>PLATFORMS</a:t>
            </a:r>
            <a:br>
              <a:rPr lang="en-GB" sz="2400" b="1" dirty="0">
                <a:solidFill>
                  <a:schemeClr val="bg1"/>
                </a:solidFill>
              </a:rPr>
            </a:br>
            <a:r>
              <a:rPr lang="en-GB" sz="2000" i="1" dirty="0">
                <a:solidFill>
                  <a:schemeClr val="bg1"/>
                </a:solidFill>
              </a:rPr>
              <a:t>Extremely </a:t>
            </a:r>
            <a:r>
              <a:rPr lang="en-GB" sz="2000" i="1" dirty="0">
                <a:solidFill>
                  <a:schemeClr val="bg1"/>
                </a:solidFill>
              </a:rPr>
              <a:t>hard to operate and pay </a:t>
            </a:r>
            <a:r>
              <a:rPr lang="en-GB" sz="2000" i="1" dirty="0">
                <a:solidFill>
                  <a:schemeClr val="bg1"/>
                </a:solidFill>
              </a:rPr>
              <a:t>for.</a:t>
            </a:r>
            <a:r>
              <a:rPr lang="en-GB" sz="2000" dirty="0">
                <a:solidFill>
                  <a:schemeClr val="bg1"/>
                </a:solidFill>
              </a:rPr>
              <a:t/>
            </a:r>
            <a:br>
              <a:rPr lang="en-GB" sz="2000" dirty="0">
                <a:solidFill>
                  <a:schemeClr val="bg1"/>
                </a:solidFill>
              </a:rPr>
            </a:br>
            <a:endParaRPr lang="en-GB" sz="2000" dirty="0">
              <a:solidFill>
                <a:schemeClr val="bg1"/>
              </a:solidFill>
            </a:endParaRPr>
          </a:p>
        </p:txBody>
      </p:sp>
      <p:pic>
        <p:nvPicPr>
          <p:cNvPr id="15362" name="Picture 4" descr="Titan 4B rocket launch for U.S. Air For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5292" r="30051" b="3024"/>
          <a:stretch>
            <a:fillRect/>
          </a:stretch>
        </p:blipFill>
        <p:spPr bwMode="auto">
          <a:xfrm>
            <a:off x="0" y="857250"/>
            <a:ext cx="28575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descr="http://www.lakehurst.navy.mil/images/aircraft-carrier-in-motion01.JPG"/>
          <p:cNvPicPr>
            <a:picLocks noChangeAspect="1" noChangeArrowheads="1"/>
          </p:cNvPicPr>
          <p:nvPr/>
        </p:nvPicPr>
        <p:blipFill>
          <a:blip r:embed="rId5">
            <a:extLst>
              <a:ext uri="{28A0092B-C50C-407E-A947-70E740481C1C}">
                <a14:useLocalDpi xmlns:a14="http://schemas.microsoft.com/office/drawing/2010/main" val="0"/>
              </a:ext>
            </a:extLst>
          </a:blip>
          <a:srcRect t="26126" b="5225"/>
          <a:stretch>
            <a:fillRect/>
          </a:stretch>
        </p:blipFill>
        <p:spPr bwMode="auto">
          <a:xfrm>
            <a:off x="2857500" y="3357563"/>
            <a:ext cx="628650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4" descr="http://www.instablogsimages.com/images/2008/04/02/global-hawk-in_11446.jpg"/>
          <p:cNvPicPr>
            <a:picLocks noChangeAspect="1" noChangeArrowheads="1"/>
          </p:cNvPicPr>
          <p:nvPr/>
        </p:nvPicPr>
        <p:blipFill>
          <a:blip r:embed="rId6">
            <a:extLst>
              <a:ext uri="{28A0092B-C50C-407E-A947-70E740481C1C}">
                <a14:useLocalDpi xmlns:a14="http://schemas.microsoft.com/office/drawing/2010/main" val="0"/>
              </a:ext>
            </a:extLst>
          </a:blip>
          <a:srcRect l="21303" t="7693" r="18555" b="4810"/>
          <a:stretch>
            <a:fillRect/>
          </a:stretch>
        </p:blipFill>
        <p:spPr bwMode="auto">
          <a:xfrm>
            <a:off x="6643688" y="857250"/>
            <a:ext cx="25003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9"/>
          <p:cNvSpPr txBox="1">
            <a:spLocks noChangeArrowheads="1"/>
          </p:cNvSpPr>
          <p:nvPr/>
        </p:nvSpPr>
        <p:spPr bwMode="auto">
          <a:xfrm>
            <a:off x="0" y="6027738"/>
            <a:ext cx="9144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2000">
                <a:solidFill>
                  <a:srgbClr val="002060"/>
                </a:solidFill>
                <a:latin typeface="Arial" panose="020B0604020202020204" pitchFamily="34" charset="0"/>
              </a:rPr>
              <a:t>Expensive and difficult airborne platforms are often touted as suitable for unmanned vehicle radio-relay, however in reality they are seldom practical.</a:t>
            </a:r>
          </a:p>
        </p:txBody>
      </p:sp>
      <p:pic>
        <p:nvPicPr>
          <p:cNvPr id="15366" name="Picture 9" descr="http://www.defence.gov.au/news/armynews/editions/1155/images/05-blim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857250"/>
            <a:ext cx="37861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0" y="0"/>
            <a:ext cx="9144000" cy="830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000">
                <a:solidFill>
                  <a:schemeClr val="bg1"/>
                </a:solidFill>
                <a:latin typeface="Arial" panose="020B0604020202020204" pitchFamily="34" charset="0"/>
              </a:rPr>
              <a:t>Concept Demonstrator Rajant Airborne MANET Video Relay. 7</a:t>
            </a:r>
            <a:r>
              <a:rPr lang="en-GB" altLang="en-US" sz="2000" baseline="30000">
                <a:solidFill>
                  <a:schemeClr val="bg1"/>
                </a:solidFill>
                <a:latin typeface="Arial" panose="020B0604020202020204" pitchFamily="34" charset="0"/>
              </a:rPr>
              <a:t>th</a:t>
            </a:r>
            <a:r>
              <a:rPr lang="en-GB" altLang="en-US" sz="2000">
                <a:solidFill>
                  <a:schemeClr val="bg1"/>
                </a:solidFill>
                <a:latin typeface="Arial" panose="020B0604020202020204" pitchFamily="34" charset="0"/>
              </a:rPr>
              <a:t> July 2010 </a:t>
            </a:r>
            <a:br>
              <a:rPr lang="en-GB" altLang="en-US" sz="2000">
                <a:solidFill>
                  <a:schemeClr val="bg1"/>
                </a:solidFill>
                <a:latin typeface="Arial" panose="020B0604020202020204" pitchFamily="34" charset="0"/>
              </a:rPr>
            </a:br>
            <a:r>
              <a:rPr lang="en-GB" altLang="en-US" sz="1400">
                <a:solidFill>
                  <a:schemeClr val="bg1"/>
                </a:solidFill>
                <a:latin typeface="Arial" panose="020B0604020202020204" pitchFamily="34" charset="0"/>
              </a:rPr>
              <a:t>7 cu metre Helikite at 400ft + Rajant ME2 (2.4GHz/600mW) sent IP video at 5 frames/sec out to 6 miles. </a:t>
            </a:r>
            <a:br>
              <a:rPr lang="en-GB" altLang="en-US" sz="1400">
                <a:solidFill>
                  <a:schemeClr val="bg1"/>
                </a:solidFill>
                <a:latin typeface="Arial" panose="020B0604020202020204" pitchFamily="34" charset="0"/>
              </a:rPr>
            </a:br>
            <a:r>
              <a:rPr lang="en-GB" altLang="en-US" sz="1400">
                <a:solidFill>
                  <a:schemeClr val="bg1"/>
                </a:solidFill>
                <a:latin typeface="Arial" panose="020B0604020202020204" pitchFamily="34" charset="0"/>
              </a:rPr>
              <a:t>The same radio system flown on a helicopter has sent the video 14 miles. </a:t>
            </a:r>
          </a:p>
        </p:txBody>
      </p:sp>
      <p:pic>
        <p:nvPicPr>
          <p:cNvPr id="39938" name="Picture 2" descr="P1030150.JPG"/>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468313" y="1052513"/>
            <a:ext cx="28082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P1030148.JPG"/>
          <p:cNvPicPr>
            <a:picLocks noChangeAspect="1" noChangeArrowheads="1"/>
          </p:cNvPicPr>
          <p:nvPr/>
        </p:nvPicPr>
        <p:blipFill>
          <a:blip r:embed="rId3">
            <a:lum bright="8000" contrast="4000"/>
            <a:extLst>
              <a:ext uri="{28A0092B-C50C-407E-A947-70E740481C1C}">
                <a14:useLocalDpi xmlns:a14="http://schemas.microsoft.com/office/drawing/2010/main" val="0"/>
              </a:ext>
            </a:extLst>
          </a:blip>
          <a:srcRect l="26936" t="10490" r="25900" b="6799"/>
          <a:stretch>
            <a:fillRect/>
          </a:stretch>
        </p:blipFill>
        <p:spPr bwMode="auto">
          <a:xfrm>
            <a:off x="3995738" y="1052513"/>
            <a:ext cx="10810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P1030056.JPG"/>
          <p:cNvPicPr>
            <a:picLocks noChangeAspect="1" noChangeArrowheads="1"/>
          </p:cNvPicPr>
          <p:nvPr/>
        </p:nvPicPr>
        <p:blipFill>
          <a:blip r:embed="rId4">
            <a:lum bright="18000" contrast="4000"/>
            <a:extLst>
              <a:ext uri="{28A0092B-C50C-407E-A947-70E740481C1C}">
                <a14:useLocalDpi xmlns:a14="http://schemas.microsoft.com/office/drawing/2010/main" val="0"/>
              </a:ext>
            </a:extLst>
          </a:blip>
          <a:srcRect/>
          <a:stretch>
            <a:fillRect/>
          </a:stretch>
        </p:blipFill>
        <p:spPr bwMode="auto">
          <a:xfrm>
            <a:off x="5724525" y="105251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P1030158.JPG"/>
          <p:cNvPicPr>
            <a:picLocks noChangeAspect="1" noChangeArrowheads="1"/>
          </p:cNvPicPr>
          <p:nvPr/>
        </p:nvPicPr>
        <p:blipFill>
          <a:blip r:embed="rId5">
            <a:lum bright="6000" contrast="4000"/>
            <a:extLst>
              <a:ext uri="{28A0092B-C50C-407E-A947-70E740481C1C}">
                <a14:useLocalDpi xmlns:a14="http://schemas.microsoft.com/office/drawing/2010/main" val="0"/>
              </a:ext>
            </a:extLst>
          </a:blip>
          <a:srcRect/>
          <a:stretch>
            <a:fillRect/>
          </a:stretch>
        </p:blipFill>
        <p:spPr bwMode="auto">
          <a:xfrm>
            <a:off x="468313" y="3573463"/>
            <a:ext cx="359886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P1030159.JPG"/>
          <p:cNvPicPr>
            <a:picLocks noChangeAspect="1" noChangeArrowheads="1"/>
          </p:cNvPicPr>
          <p:nvPr/>
        </p:nvPicPr>
        <p:blipFill>
          <a:blip r:embed="rId6">
            <a:lum bright="6000" contrast="42000"/>
            <a:extLst>
              <a:ext uri="{28A0092B-C50C-407E-A947-70E740481C1C}">
                <a14:useLocalDpi xmlns:a14="http://schemas.microsoft.com/office/drawing/2010/main" val="0"/>
              </a:ext>
            </a:extLst>
          </a:blip>
          <a:srcRect l="22923" t="18390" r="25838" b="27972"/>
          <a:stretch>
            <a:fillRect/>
          </a:stretch>
        </p:blipFill>
        <p:spPr bwMode="auto">
          <a:xfrm>
            <a:off x="4787900" y="3573463"/>
            <a:ext cx="388778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C:\Users\Sandy\Documents\Compressed JPEG Pictures\humvee hk2.jpg"/>
          <p:cNvPicPr>
            <a:picLocks noChangeAspect="1" noChangeArrowheads="1"/>
          </p:cNvPicPr>
          <p:nvPr/>
        </p:nvPicPr>
        <p:blipFill>
          <a:blip r:embed="rId3">
            <a:extLst>
              <a:ext uri="{28A0092B-C50C-407E-A947-70E740481C1C}">
                <a14:useLocalDpi xmlns:a14="http://schemas.microsoft.com/office/drawing/2010/main" val="0"/>
              </a:ext>
            </a:extLst>
          </a:blip>
          <a:srcRect l="20651" t="15154" r="31050"/>
          <a:stretch>
            <a:fillRect/>
          </a:stretch>
        </p:blipFill>
        <p:spPr bwMode="auto">
          <a:xfrm>
            <a:off x="3814763" y="620713"/>
            <a:ext cx="5329237"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5" descr="C:\Users\Sandy\Documents\Compressed JPEG Pictures\Compressed JPEG 7 cu meter Skyhook Helikite with Overview Camera British Army Trials Feb 2005.JPG"/>
          <p:cNvPicPr>
            <a:picLocks noChangeAspect="1" noChangeArrowheads="1"/>
          </p:cNvPicPr>
          <p:nvPr/>
        </p:nvPicPr>
        <p:blipFill>
          <a:blip r:embed="rId4">
            <a:extLst>
              <a:ext uri="{28A0092B-C50C-407E-A947-70E740481C1C}">
                <a14:useLocalDpi xmlns:a14="http://schemas.microsoft.com/office/drawing/2010/main" val="0"/>
              </a:ext>
            </a:extLst>
          </a:blip>
          <a:srcRect l="21260" t="10629" r="7088"/>
          <a:stretch>
            <a:fillRect/>
          </a:stretch>
        </p:blipFill>
        <p:spPr bwMode="auto">
          <a:xfrm>
            <a:off x="0" y="620713"/>
            <a:ext cx="3856038"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6"/>
          <p:cNvSpPr txBox="1">
            <a:spLocks noChangeArrowheads="1"/>
          </p:cNvSpPr>
          <p:nvPr/>
        </p:nvSpPr>
        <p:spPr bwMode="auto">
          <a:xfrm>
            <a:off x="357188" y="6357938"/>
            <a:ext cx="300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1400">
                <a:solidFill>
                  <a:schemeClr val="bg1"/>
                </a:solidFill>
                <a:latin typeface="Arial" panose="020B0604020202020204" pitchFamily="34" charset="0"/>
              </a:rPr>
              <a:t>UK INFANTRY TRIALS</a:t>
            </a:r>
          </a:p>
        </p:txBody>
      </p:sp>
      <p:sp>
        <p:nvSpPr>
          <p:cNvPr id="40964" name="TextBox 8"/>
          <p:cNvSpPr txBox="1">
            <a:spLocks noChangeArrowheads="1"/>
          </p:cNvSpPr>
          <p:nvPr/>
        </p:nvSpPr>
        <p:spPr bwMode="auto">
          <a:xfrm>
            <a:off x="4572000" y="6357938"/>
            <a:ext cx="414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1400">
                <a:solidFill>
                  <a:schemeClr val="bg1"/>
                </a:solidFill>
                <a:latin typeface="Arial" panose="020B0604020202020204" pitchFamily="34" charset="0"/>
              </a:rPr>
              <a:t>US NETWORK-CENTRIC MANET TRIALS</a:t>
            </a:r>
          </a:p>
        </p:txBody>
      </p:sp>
      <p:sp>
        <p:nvSpPr>
          <p:cNvPr id="40965" name="TextBox 6"/>
          <p:cNvSpPr txBox="1">
            <a:spLocks noChangeArrowheads="1"/>
          </p:cNvSpPr>
          <p:nvPr/>
        </p:nvSpPr>
        <p:spPr bwMode="auto">
          <a:xfrm>
            <a:off x="0" y="0"/>
            <a:ext cx="9144000" cy="9540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b="1">
                <a:solidFill>
                  <a:schemeClr val="bg1"/>
                </a:solidFill>
              </a:rPr>
              <a:t>         </a:t>
            </a:r>
            <a:r>
              <a:rPr lang="en-GB" altLang="en-US" sz="2000" b="1">
                <a:solidFill>
                  <a:schemeClr val="bg1"/>
                </a:solidFill>
                <a:latin typeface="Arial" panose="020B0604020202020204" pitchFamily="34" charset="0"/>
              </a:rPr>
              <a:t>Small and handy </a:t>
            </a:r>
          </a:p>
          <a:p>
            <a:pPr algn="ctr"/>
            <a:r>
              <a:rPr lang="en-GB" altLang="en-US">
                <a:solidFill>
                  <a:schemeClr val="bg1"/>
                </a:solidFill>
                <a:latin typeface="Arial" panose="020B0604020202020204" pitchFamily="34" charset="0"/>
              </a:rPr>
              <a:t>          7 cubic metre, low-visibility, all-weather, Stealth Helikite</a:t>
            </a:r>
            <a:br>
              <a:rPr lang="en-GB" altLang="en-US">
                <a:solidFill>
                  <a:schemeClr val="bg1"/>
                </a:solidFill>
                <a:latin typeface="Arial" panose="020B0604020202020204" pitchFamily="34" charset="0"/>
              </a:rPr>
            </a:br>
            <a:r>
              <a:rPr lang="en-GB" altLang="en-US">
                <a:solidFill>
                  <a:schemeClr val="bg1"/>
                </a:solidFill>
                <a:latin typeface="Arial" panose="020B0604020202020204" pitchFamily="34" charset="0"/>
              </a:rPr>
              <a:t>Would RF-Over-Fibre  technology allow this in the future?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5364163" y="0"/>
            <a:ext cx="3779837" cy="3970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b="1">
                <a:solidFill>
                  <a:schemeClr val="bg1"/>
                </a:solidFill>
                <a:latin typeface="Arial" panose="020B0604020202020204" pitchFamily="34" charset="0"/>
              </a:rPr>
              <a:t>34 CUBIC METRE </a:t>
            </a:r>
            <a:br>
              <a:rPr lang="en-GB" altLang="en-US" b="1">
                <a:solidFill>
                  <a:schemeClr val="bg1"/>
                </a:solidFill>
                <a:latin typeface="Arial" panose="020B0604020202020204" pitchFamily="34" charset="0"/>
              </a:rPr>
            </a:br>
            <a:r>
              <a:rPr lang="en-GB" altLang="en-US" b="1">
                <a:solidFill>
                  <a:schemeClr val="bg1"/>
                </a:solidFill>
                <a:latin typeface="Arial" panose="020B0604020202020204" pitchFamily="34" charset="0"/>
              </a:rPr>
              <a:t>DESERT STAR HELIKITE</a:t>
            </a:r>
          </a:p>
          <a:p>
            <a:pPr algn="ctr"/>
            <a:endParaRPr lang="en-GB" altLang="en-US" sz="2000">
              <a:solidFill>
                <a:schemeClr val="bg1"/>
              </a:solidFill>
              <a:latin typeface="Arial" panose="020B0604020202020204" pitchFamily="34" charset="0"/>
            </a:endParaRPr>
          </a:p>
          <a:p>
            <a:r>
              <a:rPr lang="en-GB" altLang="en-US" sz="1400">
                <a:solidFill>
                  <a:schemeClr val="bg1"/>
                </a:solidFill>
                <a:latin typeface="Arial" panose="020B0604020202020204" pitchFamily="34" charset="0"/>
              </a:rPr>
              <a:t>Tough, double-lined construction.</a:t>
            </a:r>
          </a:p>
          <a:p>
            <a:endParaRPr lang="en-GB" altLang="en-US" sz="1400">
              <a:solidFill>
                <a:schemeClr val="bg1"/>
              </a:solidFill>
              <a:latin typeface="Arial" panose="020B0604020202020204" pitchFamily="34" charset="0"/>
            </a:endParaRPr>
          </a:p>
          <a:p>
            <a:r>
              <a:rPr lang="en-GB" altLang="en-US" sz="1400">
                <a:solidFill>
                  <a:schemeClr val="bg1"/>
                </a:solidFill>
                <a:latin typeface="Arial" panose="020B0604020202020204" pitchFamily="34" charset="0"/>
              </a:rPr>
              <a:t>Carries a 10Kg 25x Zoom EO/IR gyro camera for the British Army in Afghanistan. </a:t>
            </a:r>
          </a:p>
          <a:p>
            <a:endParaRPr lang="en-GB" altLang="en-US" sz="1400">
              <a:solidFill>
                <a:schemeClr val="bg1"/>
              </a:solidFill>
              <a:latin typeface="Arial" panose="020B0604020202020204" pitchFamily="34" charset="0"/>
            </a:endParaRPr>
          </a:p>
          <a:p>
            <a:r>
              <a:rPr lang="en-GB" altLang="en-US" sz="1400">
                <a:solidFill>
                  <a:schemeClr val="bg1"/>
                </a:solidFill>
                <a:latin typeface="Arial" panose="020B0604020202020204" pitchFamily="34" charset="0"/>
              </a:rPr>
              <a:t>It can also  lift  a 4Kg MANET radio to 5000ft from ship or shore.</a:t>
            </a:r>
          </a:p>
          <a:p>
            <a:endParaRPr lang="en-GB" altLang="en-US" sz="1400">
              <a:solidFill>
                <a:schemeClr val="bg1"/>
              </a:solidFill>
              <a:latin typeface="Arial" panose="020B0604020202020204" pitchFamily="34" charset="0"/>
            </a:endParaRPr>
          </a:p>
          <a:p>
            <a:r>
              <a:rPr lang="en-GB" altLang="en-US" sz="1400">
                <a:solidFill>
                  <a:schemeClr val="bg1"/>
                </a:solidFill>
                <a:latin typeface="Arial" panose="020B0604020202020204" pitchFamily="34" charset="0"/>
              </a:rPr>
              <a:t>Twin-drum electric or motor winch. Remote controlled. Reliably deploys Dyneema flying line + fibre-optic . </a:t>
            </a:r>
          </a:p>
          <a:p>
            <a:endParaRPr lang="en-GB" altLang="en-US" sz="1400">
              <a:solidFill>
                <a:schemeClr val="bg1"/>
              </a:solidFill>
              <a:latin typeface="Arial" panose="020B0604020202020204" pitchFamily="34" charset="0"/>
            </a:endParaRPr>
          </a:p>
          <a:p>
            <a:r>
              <a:rPr lang="en-GB" altLang="en-US" sz="1400">
                <a:solidFill>
                  <a:schemeClr val="bg1"/>
                </a:solidFill>
                <a:latin typeface="Arial" panose="020B0604020202020204" pitchFamily="34" charset="0"/>
              </a:rPr>
              <a:t>Helibase for easy inflation and launch.</a:t>
            </a:r>
          </a:p>
          <a:p>
            <a:endParaRPr lang="en-GB" altLang="en-US" sz="1400">
              <a:solidFill>
                <a:schemeClr val="bg1"/>
              </a:solidFill>
              <a:latin typeface="Arial" panose="020B0604020202020204" pitchFamily="34" charset="0"/>
            </a:endParaRPr>
          </a:p>
        </p:txBody>
      </p:sp>
      <p:pic>
        <p:nvPicPr>
          <p:cNvPr id="43010" name="Picture 5" descr="P1000143.JPG"/>
          <p:cNvPicPr>
            <a:picLocks noChangeAspect="1"/>
          </p:cNvPicPr>
          <p:nvPr/>
        </p:nvPicPr>
        <p:blipFill>
          <a:blip r:embed="rId3">
            <a:lum bright="2000" contrast="10000"/>
            <a:extLst>
              <a:ext uri="{28A0092B-C50C-407E-A947-70E740481C1C}">
                <a14:useLocalDpi xmlns:a14="http://schemas.microsoft.com/office/drawing/2010/main" val="0"/>
              </a:ext>
            </a:extLst>
          </a:blip>
          <a:srcRect l="5554" t="2415" b="2637"/>
          <a:stretch>
            <a:fillRect/>
          </a:stretch>
        </p:blipFill>
        <p:spPr bwMode="auto">
          <a:xfrm>
            <a:off x="0" y="0"/>
            <a:ext cx="536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P1000126.JPG"/>
          <p:cNvPicPr>
            <a:picLocks noChangeAspect="1"/>
          </p:cNvPicPr>
          <p:nvPr/>
        </p:nvPicPr>
        <p:blipFill>
          <a:blip r:embed="rId4">
            <a:lum bright="16000" contrast="26000"/>
            <a:extLst>
              <a:ext uri="{28A0092B-C50C-407E-A947-70E740481C1C}">
                <a14:useLocalDpi xmlns:a14="http://schemas.microsoft.com/office/drawing/2010/main" val="0"/>
              </a:ext>
            </a:extLst>
          </a:blip>
          <a:srcRect l="35550" t="49472" r="52255" b="37299"/>
          <a:stretch>
            <a:fillRect/>
          </a:stretch>
        </p:blipFill>
        <p:spPr bwMode="auto">
          <a:xfrm>
            <a:off x="5364163" y="3933825"/>
            <a:ext cx="377983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1" descr="s of eng google"/>
          <p:cNvPicPr>
            <a:picLocks noChangeAspect="1" noChangeArrowheads="1"/>
          </p:cNvPicPr>
          <p:nvPr/>
        </p:nvPicPr>
        <p:blipFill>
          <a:blip r:embed="rId3">
            <a:extLst>
              <a:ext uri="{28A0092B-C50C-407E-A947-70E740481C1C}">
                <a14:useLocalDpi xmlns:a14="http://schemas.microsoft.com/office/drawing/2010/main" val="0"/>
              </a:ext>
            </a:extLst>
          </a:blip>
          <a:srcRect b="3203"/>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Freeform 13"/>
          <p:cNvSpPr>
            <a:spLocks/>
          </p:cNvSpPr>
          <p:nvPr/>
        </p:nvSpPr>
        <p:spPr bwMode="auto">
          <a:xfrm>
            <a:off x="23813" y="-26988"/>
            <a:ext cx="7667625" cy="6924676"/>
          </a:xfrm>
          <a:custGeom>
            <a:avLst/>
            <a:gdLst>
              <a:gd name="T0" fmla="*/ 2147483647 w 4830"/>
              <a:gd name="T1" fmla="*/ 2147483647 h 4362"/>
              <a:gd name="T2" fmla="*/ 2147483647 w 4830"/>
              <a:gd name="T3" fmla="*/ 2147483647 h 4362"/>
              <a:gd name="T4" fmla="*/ 2147483647 w 4830"/>
              <a:gd name="T5" fmla="*/ 2147483647 h 4362"/>
              <a:gd name="T6" fmla="*/ 2147483647 w 4830"/>
              <a:gd name="T7" fmla="*/ 2147483647 h 4362"/>
              <a:gd name="T8" fmla="*/ 2147483647 w 4830"/>
              <a:gd name="T9" fmla="*/ 2147483647 h 4362"/>
              <a:gd name="T10" fmla="*/ 2147483647 w 4830"/>
              <a:gd name="T11" fmla="*/ 2147483647 h 4362"/>
              <a:gd name="T12" fmla="*/ 2147483647 w 4830"/>
              <a:gd name="T13" fmla="*/ 2147483647 h 4362"/>
              <a:gd name="T14" fmla="*/ 2147483647 w 4830"/>
              <a:gd name="T15" fmla="*/ 2147483647 h 4362"/>
              <a:gd name="T16" fmla="*/ 2147483647 w 4830"/>
              <a:gd name="T17" fmla="*/ 2147483647 h 4362"/>
              <a:gd name="T18" fmla="*/ 2147483647 w 4830"/>
              <a:gd name="T19" fmla="*/ 2147483647 h 4362"/>
              <a:gd name="T20" fmla="*/ 2147483647 w 4830"/>
              <a:gd name="T21" fmla="*/ 2147483647 h 4362"/>
              <a:gd name="T22" fmla="*/ 2147483647 w 4830"/>
              <a:gd name="T23" fmla="*/ 2147483647 h 4362"/>
              <a:gd name="T24" fmla="*/ 2147483647 w 4830"/>
              <a:gd name="T25" fmla="*/ 2147483647 h 4362"/>
              <a:gd name="T26" fmla="*/ 2147483647 w 4830"/>
              <a:gd name="T27" fmla="*/ 2147483647 h 4362"/>
              <a:gd name="T28" fmla="*/ 2147483647 w 4830"/>
              <a:gd name="T29" fmla="*/ 2147483647 h 4362"/>
              <a:gd name="T30" fmla="*/ 2147483647 w 4830"/>
              <a:gd name="T31" fmla="*/ 2147483647 h 4362"/>
              <a:gd name="T32" fmla="*/ 2147483647 w 4830"/>
              <a:gd name="T33" fmla="*/ 2147483647 h 4362"/>
              <a:gd name="T34" fmla="*/ 2147483647 w 4830"/>
              <a:gd name="T35" fmla="*/ 2147483647 h 4362"/>
              <a:gd name="T36" fmla="*/ 2147483647 w 4830"/>
              <a:gd name="T37" fmla="*/ 2147483647 h 4362"/>
              <a:gd name="T38" fmla="*/ 2147483647 w 4830"/>
              <a:gd name="T39" fmla="*/ 2147483647 h 43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0"/>
              <a:gd name="T61" fmla="*/ 0 h 4362"/>
              <a:gd name="T62" fmla="*/ 4830 w 4830"/>
              <a:gd name="T63" fmla="*/ 4362 h 43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0" h="4362">
                <a:moveTo>
                  <a:pt x="98" y="3991"/>
                </a:moveTo>
                <a:cubicBezTo>
                  <a:pt x="0" y="3825"/>
                  <a:pt x="53" y="3553"/>
                  <a:pt x="98" y="3311"/>
                </a:cubicBezTo>
                <a:cubicBezTo>
                  <a:pt x="143" y="3069"/>
                  <a:pt x="234" y="2805"/>
                  <a:pt x="370" y="2540"/>
                </a:cubicBezTo>
                <a:cubicBezTo>
                  <a:pt x="506" y="2275"/>
                  <a:pt x="802" y="1995"/>
                  <a:pt x="915" y="1723"/>
                </a:cubicBezTo>
                <a:cubicBezTo>
                  <a:pt x="1028" y="1451"/>
                  <a:pt x="976" y="1103"/>
                  <a:pt x="1051" y="907"/>
                </a:cubicBezTo>
                <a:cubicBezTo>
                  <a:pt x="1126" y="711"/>
                  <a:pt x="1232" y="612"/>
                  <a:pt x="1368" y="544"/>
                </a:cubicBezTo>
                <a:cubicBezTo>
                  <a:pt x="1504" y="476"/>
                  <a:pt x="1701" y="567"/>
                  <a:pt x="1867" y="499"/>
                </a:cubicBezTo>
                <a:cubicBezTo>
                  <a:pt x="2033" y="431"/>
                  <a:pt x="2177" y="196"/>
                  <a:pt x="2366" y="136"/>
                </a:cubicBezTo>
                <a:cubicBezTo>
                  <a:pt x="2555" y="76"/>
                  <a:pt x="2797" y="136"/>
                  <a:pt x="3001" y="136"/>
                </a:cubicBezTo>
                <a:cubicBezTo>
                  <a:pt x="3205" y="136"/>
                  <a:pt x="3379" y="0"/>
                  <a:pt x="3591" y="136"/>
                </a:cubicBezTo>
                <a:cubicBezTo>
                  <a:pt x="3803" y="272"/>
                  <a:pt x="4135" y="672"/>
                  <a:pt x="4271" y="952"/>
                </a:cubicBezTo>
                <a:cubicBezTo>
                  <a:pt x="4407" y="1232"/>
                  <a:pt x="4324" y="1519"/>
                  <a:pt x="4407" y="1814"/>
                </a:cubicBezTo>
                <a:cubicBezTo>
                  <a:pt x="4490" y="2109"/>
                  <a:pt x="4710" y="2479"/>
                  <a:pt x="4770" y="2721"/>
                </a:cubicBezTo>
                <a:cubicBezTo>
                  <a:pt x="4830" y="2963"/>
                  <a:pt x="4823" y="3100"/>
                  <a:pt x="4770" y="3266"/>
                </a:cubicBezTo>
                <a:cubicBezTo>
                  <a:pt x="4717" y="3432"/>
                  <a:pt x="4604" y="3583"/>
                  <a:pt x="4453" y="3719"/>
                </a:cubicBezTo>
                <a:cubicBezTo>
                  <a:pt x="4302" y="3855"/>
                  <a:pt x="4128" y="3984"/>
                  <a:pt x="3863" y="4082"/>
                </a:cubicBezTo>
                <a:cubicBezTo>
                  <a:pt x="3598" y="4180"/>
                  <a:pt x="3266" y="4271"/>
                  <a:pt x="2865" y="4309"/>
                </a:cubicBezTo>
                <a:cubicBezTo>
                  <a:pt x="2464" y="4347"/>
                  <a:pt x="1822" y="4309"/>
                  <a:pt x="1459" y="4309"/>
                </a:cubicBezTo>
                <a:cubicBezTo>
                  <a:pt x="1096" y="4309"/>
                  <a:pt x="922" y="4362"/>
                  <a:pt x="688" y="4309"/>
                </a:cubicBezTo>
                <a:cubicBezTo>
                  <a:pt x="454" y="4256"/>
                  <a:pt x="196" y="4157"/>
                  <a:pt x="98" y="3991"/>
                </a:cubicBezTo>
                <a:close/>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59" name="AutoShape 18"/>
          <p:cNvSpPr>
            <a:spLocks noChangeArrowheads="1"/>
          </p:cNvSpPr>
          <p:nvPr/>
        </p:nvSpPr>
        <p:spPr bwMode="auto">
          <a:xfrm>
            <a:off x="3571875" y="3643313"/>
            <a:ext cx="360363" cy="358775"/>
          </a:xfrm>
          <a:prstGeom prst="sun">
            <a:avLst>
              <a:gd name="adj" fmla="val 25000"/>
            </a:avLst>
          </a:prstGeom>
          <a:solidFill>
            <a:srgbClr val="F3C44F"/>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endParaRPr lang="en-GB" altLang="en-US"/>
          </a:p>
        </p:txBody>
      </p:sp>
      <p:sp>
        <p:nvSpPr>
          <p:cNvPr id="45060" name="Line 20"/>
          <p:cNvSpPr>
            <a:spLocks noChangeShapeType="1"/>
          </p:cNvSpPr>
          <p:nvPr/>
        </p:nvSpPr>
        <p:spPr bwMode="auto">
          <a:xfrm>
            <a:off x="7235825" y="692150"/>
            <a:ext cx="12239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61" name="Text Box 21"/>
          <p:cNvSpPr txBox="1">
            <a:spLocks noChangeArrowheads="1"/>
          </p:cNvSpPr>
          <p:nvPr/>
        </p:nvSpPr>
        <p:spPr bwMode="auto">
          <a:xfrm>
            <a:off x="7164388" y="333375"/>
            <a:ext cx="1296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200">
                <a:solidFill>
                  <a:schemeClr val="bg1"/>
                </a:solidFill>
                <a:latin typeface="Arial" panose="020B0604020202020204" pitchFamily="34" charset="0"/>
              </a:rPr>
              <a:t>10 miles</a:t>
            </a:r>
          </a:p>
        </p:txBody>
      </p:sp>
      <p:sp>
        <p:nvSpPr>
          <p:cNvPr id="45062" name="Text Box 22"/>
          <p:cNvSpPr txBox="1">
            <a:spLocks noChangeArrowheads="1"/>
          </p:cNvSpPr>
          <p:nvPr/>
        </p:nvSpPr>
        <p:spPr bwMode="auto">
          <a:xfrm>
            <a:off x="3071813" y="4000500"/>
            <a:ext cx="1584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200" b="1">
                <a:solidFill>
                  <a:srgbClr val="FFC000"/>
                </a:solidFill>
                <a:latin typeface="Arial" panose="020B0604020202020204" pitchFamily="34" charset="0"/>
              </a:rPr>
              <a:t>DAMERHAM</a:t>
            </a:r>
          </a:p>
        </p:txBody>
      </p:sp>
      <p:sp>
        <p:nvSpPr>
          <p:cNvPr id="45063" name="Text Box 23"/>
          <p:cNvSpPr txBox="1">
            <a:spLocks noChangeArrowheads="1"/>
          </p:cNvSpPr>
          <p:nvPr/>
        </p:nvSpPr>
        <p:spPr bwMode="auto">
          <a:xfrm>
            <a:off x="0" y="0"/>
            <a:ext cx="5292725" cy="2124075"/>
          </a:xfrm>
          <a:prstGeom prst="rect">
            <a:avLst/>
          </a:prstGeom>
          <a:solidFill>
            <a:srgbClr val="002060">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200">
                <a:solidFill>
                  <a:schemeClr val="bg1"/>
                </a:solidFill>
                <a:latin typeface="Arial Black" panose="020B0A04020102020204" pitchFamily="34" charset="0"/>
              </a:rPr>
              <a:t>3.3 CU METRE SKYHOOK HELIKITE  USED FOR EXTENSION               OF  RADIO COMMS</a:t>
            </a:r>
          </a:p>
          <a:p>
            <a:pPr>
              <a:spcBef>
                <a:spcPct val="50000"/>
              </a:spcBef>
            </a:pPr>
            <a:r>
              <a:rPr lang="en-GB" altLang="en-US" sz="1200">
                <a:solidFill>
                  <a:srgbClr val="FFFFFF"/>
                </a:solidFill>
                <a:latin typeface="Arial" panose="020B0604020202020204" pitchFamily="34" charset="0"/>
              </a:rPr>
              <a:t>Maj. David Warden - Royal Signals.  M.Sc. Project: “Use of Aerostats for range extension of mobile radio communications.” Cranfield July 2004.</a:t>
            </a:r>
          </a:p>
          <a:p>
            <a:pPr>
              <a:spcBef>
                <a:spcPct val="50000"/>
              </a:spcBef>
            </a:pPr>
            <a:r>
              <a:rPr lang="en-GB" altLang="en-US" sz="1200">
                <a:solidFill>
                  <a:srgbClr val="FFFFFF"/>
                </a:solidFill>
                <a:latin typeface="Arial" panose="020B0604020202020204" pitchFamily="34" charset="0"/>
              </a:rPr>
              <a:t>114 cubic foot Skyhook Helikite +Coax + Dipole gave 0.05 Watts at 40 metres altitude. </a:t>
            </a:r>
          </a:p>
          <a:p>
            <a:pPr>
              <a:spcBef>
                <a:spcPct val="50000"/>
              </a:spcBef>
            </a:pPr>
            <a:r>
              <a:rPr lang="en-GB" altLang="en-US" sz="1200">
                <a:solidFill>
                  <a:srgbClr val="FFFFFF"/>
                </a:solidFill>
                <a:latin typeface="Arial" panose="020B0604020202020204" pitchFamily="34" charset="0"/>
              </a:rPr>
              <a:t>Good line-of-site COMMS to HTZ Warfare Model</a:t>
            </a:r>
          </a:p>
          <a:p>
            <a:pPr>
              <a:spcBef>
                <a:spcPct val="50000"/>
              </a:spcBef>
            </a:pPr>
            <a:r>
              <a:rPr lang="en-GB" altLang="en-US" sz="1200">
                <a:solidFill>
                  <a:srgbClr val="FFFFFF"/>
                </a:solidFill>
                <a:latin typeface="Arial" panose="020B0604020202020204" pitchFamily="34" charset="0"/>
              </a:rPr>
              <a:t>Blandford Model predicts most of Hants/Dorset/Wilts/ covered (40 mile radius) with 2x radio-relays using 3 Watts at 630 feet altitude.</a:t>
            </a:r>
          </a:p>
        </p:txBody>
      </p:sp>
      <p:sp>
        <p:nvSpPr>
          <p:cNvPr id="45064" name="AutoShape 18"/>
          <p:cNvSpPr>
            <a:spLocks noChangeArrowheads="1"/>
          </p:cNvSpPr>
          <p:nvPr/>
        </p:nvSpPr>
        <p:spPr bwMode="auto">
          <a:xfrm>
            <a:off x="2786063" y="2357438"/>
            <a:ext cx="360362" cy="358775"/>
          </a:xfrm>
          <a:prstGeom prst="sun">
            <a:avLst>
              <a:gd name="adj" fmla="val 26597"/>
            </a:avLst>
          </a:prstGeom>
          <a:solidFill>
            <a:srgbClr val="F3C44F"/>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endParaRPr lang="en-GB" altLang="en-US"/>
          </a:p>
        </p:txBody>
      </p:sp>
      <p:sp>
        <p:nvSpPr>
          <p:cNvPr id="45065" name="Text Box 22"/>
          <p:cNvSpPr txBox="1">
            <a:spLocks noChangeArrowheads="1"/>
          </p:cNvSpPr>
          <p:nvPr/>
        </p:nvSpPr>
        <p:spPr bwMode="auto">
          <a:xfrm>
            <a:off x="2143125" y="264318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200" b="1">
                <a:solidFill>
                  <a:srgbClr val="FFC000"/>
                </a:solidFill>
                <a:latin typeface="Arial" panose="020B0604020202020204" pitchFamily="34" charset="0"/>
              </a:rPr>
              <a:t>BLANDFORD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Sandy\Documents\DOCUMENTS\Netforce\White Sands.jpg"/>
          <p:cNvPicPr>
            <a:picLocks noChangeAspect="1" noChangeArrowheads="1"/>
          </p:cNvPicPr>
          <p:nvPr/>
        </p:nvPicPr>
        <p:blipFill>
          <a:blip r:embed="rId2">
            <a:extLst>
              <a:ext uri="{28A0092B-C50C-407E-A947-70E740481C1C}">
                <a14:useLocalDpi xmlns:a14="http://schemas.microsoft.com/office/drawing/2010/main" val="0"/>
              </a:ext>
            </a:extLst>
          </a:blip>
          <a:srcRect l="21513" r="23412" b="34805"/>
          <a:stretch>
            <a:fillRect/>
          </a:stretch>
        </p:blipFill>
        <p:spPr bwMode="auto">
          <a:xfrm>
            <a:off x="-6350" y="476250"/>
            <a:ext cx="9150350"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979613" y="1484313"/>
            <a:ext cx="4895850" cy="4608512"/>
          </a:xfrm>
          <a:prstGeom prst="ellipse">
            <a:avLst/>
          </a:prstGeom>
          <a:solidFill>
            <a:srgbClr val="FF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107" name="TextBox 3"/>
          <p:cNvSpPr txBox="1">
            <a:spLocks noChangeArrowheads="1"/>
          </p:cNvSpPr>
          <p:nvPr/>
        </p:nvSpPr>
        <p:spPr bwMode="auto">
          <a:xfrm>
            <a:off x="0" y="0"/>
            <a:ext cx="9144000" cy="830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1600" b="1">
                <a:solidFill>
                  <a:schemeClr val="bg1"/>
                </a:solidFill>
                <a:latin typeface="Arial" panose="020B0604020202020204" pitchFamily="34" charset="0"/>
              </a:rPr>
              <a:t>July 2010 US Army Trials. White Sands Test Range.</a:t>
            </a:r>
            <a:br>
              <a:rPr lang="en-GB" altLang="en-US" sz="1600" b="1">
                <a:solidFill>
                  <a:schemeClr val="bg1"/>
                </a:solidFill>
                <a:latin typeface="Arial" panose="020B0604020202020204" pitchFamily="34" charset="0"/>
              </a:rPr>
            </a:br>
            <a:r>
              <a:rPr lang="en-GB" altLang="en-US" sz="1600" b="1">
                <a:solidFill>
                  <a:schemeClr val="bg1"/>
                </a:solidFill>
                <a:latin typeface="Arial" panose="020B0604020202020204" pitchFamily="34" charset="0"/>
              </a:rPr>
              <a:t>2Kg Rifleman Radio. 2 Watt. MANET</a:t>
            </a:r>
          </a:p>
          <a:p>
            <a:pPr algn="ctr"/>
            <a:r>
              <a:rPr lang="en-GB" altLang="en-US" sz="1600" b="1">
                <a:solidFill>
                  <a:schemeClr val="bg1"/>
                </a:solidFill>
                <a:latin typeface="Arial" panose="020B0604020202020204" pitchFamily="34" charset="0"/>
              </a:rPr>
              <a:t>50 Km radius from an aerostat at 700ft.</a:t>
            </a:r>
          </a:p>
        </p:txBody>
      </p:sp>
      <p:cxnSp>
        <p:nvCxnSpPr>
          <p:cNvPr id="6" name="Straight Arrow Connector 5"/>
          <p:cNvCxnSpPr/>
          <p:nvPr/>
        </p:nvCxnSpPr>
        <p:spPr>
          <a:xfrm rot="10800000" flipH="1">
            <a:off x="1979613" y="3789363"/>
            <a:ext cx="2447925" cy="1587"/>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109" name="TextBox 6"/>
          <p:cNvSpPr txBox="1">
            <a:spLocks noChangeArrowheads="1"/>
          </p:cNvSpPr>
          <p:nvPr/>
        </p:nvSpPr>
        <p:spPr bwMode="auto">
          <a:xfrm>
            <a:off x="2195513" y="3429000"/>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a:solidFill>
                  <a:srgbClr val="002060"/>
                </a:solidFill>
                <a:latin typeface="Arial" panose="020B0604020202020204" pitchFamily="34" charset="0"/>
              </a:rPr>
              <a:t>50 km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p:cNvSpPr txBox="1">
            <a:spLocks noChangeArrowheads="1"/>
          </p:cNvSpPr>
          <p:nvPr/>
        </p:nvSpPr>
        <p:spPr bwMode="auto">
          <a:xfrm>
            <a:off x="0" y="0"/>
            <a:ext cx="9144000" cy="4000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000" b="1">
                <a:solidFill>
                  <a:schemeClr val="bg1"/>
                </a:solidFill>
                <a:latin typeface="Arial" panose="020B0604020202020204" pitchFamily="34" charset="0"/>
              </a:rPr>
              <a:t>LOGISTICS FOOTPRINT USING 34m3 OR SMALLER HELIKITES</a:t>
            </a:r>
          </a:p>
        </p:txBody>
      </p:sp>
      <p:pic>
        <p:nvPicPr>
          <p:cNvPr id="48130" name="Picture 2" descr="http://image.trucktrend.com/f/31280039/2011-Land-Rover-Discovery-LR4-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6551" t="12491" r="5292"/>
          <a:stretch>
            <a:fillRect/>
          </a:stretch>
        </p:blipFill>
        <p:spPr bwMode="auto">
          <a:xfrm>
            <a:off x="1692275" y="836613"/>
            <a:ext cx="582136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p:cNvSpPr txBox="1">
            <a:spLocks noChangeArrowheads="1"/>
          </p:cNvSpPr>
          <p:nvPr/>
        </p:nvSpPr>
        <p:spPr bwMode="auto">
          <a:xfrm>
            <a:off x="1042988" y="4581525"/>
            <a:ext cx="72739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600">
                <a:solidFill>
                  <a:srgbClr val="002060"/>
                </a:solidFill>
                <a:latin typeface="Arial" panose="020B0604020202020204" pitchFamily="34" charset="0"/>
              </a:rPr>
              <a:t>Four wheel drive will be needed in case the best launch site is off-road. </a:t>
            </a:r>
          </a:p>
          <a:p>
            <a:endParaRPr lang="en-GB" altLang="en-US" sz="1600">
              <a:solidFill>
                <a:srgbClr val="002060"/>
              </a:solidFill>
              <a:latin typeface="Arial" panose="020B0604020202020204" pitchFamily="34" charset="0"/>
            </a:endParaRPr>
          </a:p>
          <a:p>
            <a:r>
              <a:rPr lang="en-GB" altLang="en-US" sz="1600">
                <a:solidFill>
                  <a:srgbClr val="002060"/>
                </a:solidFill>
                <a:latin typeface="Arial" panose="020B0604020202020204" pitchFamily="34" charset="0"/>
              </a:rPr>
              <a:t>A  Land Rover or pick-up truck can carry everything including helium cylinders, winch, Helibase, ground-anchors, Helikite, electronics, batteries, ground-station etc. </a:t>
            </a:r>
            <a:br>
              <a:rPr lang="en-GB" altLang="en-US" sz="1600">
                <a:solidFill>
                  <a:srgbClr val="002060"/>
                </a:solidFill>
                <a:latin typeface="Arial" panose="020B0604020202020204" pitchFamily="34" charset="0"/>
              </a:rPr>
            </a:br>
            <a:r>
              <a:rPr lang="en-GB" altLang="en-US" sz="1600">
                <a:solidFill>
                  <a:srgbClr val="002060"/>
                </a:solidFill>
                <a:latin typeface="Arial" panose="020B0604020202020204" pitchFamily="34" charset="0"/>
              </a:rPr>
              <a:t/>
            </a:r>
            <a:br>
              <a:rPr lang="en-GB" altLang="en-US" sz="1600">
                <a:solidFill>
                  <a:srgbClr val="002060"/>
                </a:solidFill>
                <a:latin typeface="Arial" panose="020B0604020202020204" pitchFamily="34" charset="0"/>
              </a:rPr>
            </a:br>
            <a:r>
              <a:rPr lang="en-GB" altLang="en-US" sz="1600">
                <a:solidFill>
                  <a:srgbClr val="002060"/>
                </a:solidFill>
                <a:latin typeface="Arial" panose="020B0604020202020204" pitchFamily="34" charset="0"/>
              </a:rPr>
              <a:t>Anybody with a normal car drivers licence can drive a Land Rover. It is also very easy to fix a Land Rover anywhere, and spares are no problem.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0" y="0"/>
            <a:ext cx="9144000" cy="4000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000" b="1">
                <a:solidFill>
                  <a:schemeClr val="bg1"/>
                </a:solidFill>
                <a:latin typeface="Arial" panose="020B0604020202020204" pitchFamily="34" charset="0"/>
              </a:rPr>
              <a:t>LOGISTICS FOOTPRINT USING 64m3 OR LARGER HELIKITES</a:t>
            </a:r>
          </a:p>
        </p:txBody>
      </p:sp>
      <p:pic>
        <p:nvPicPr>
          <p:cNvPr id="49154" name="Picture 2" descr="http://military-vehicle-photos.com.s3.amazonaws.com/625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1249" t="6673"/>
          <a:stretch>
            <a:fillRect/>
          </a:stretch>
        </p:blipFill>
        <p:spPr bwMode="auto">
          <a:xfrm>
            <a:off x="1979613" y="765175"/>
            <a:ext cx="50514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3"/>
          <p:cNvSpPr txBox="1">
            <a:spLocks noChangeArrowheads="1"/>
          </p:cNvSpPr>
          <p:nvPr/>
        </p:nvSpPr>
        <p:spPr bwMode="auto">
          <a:xfrm>
            <a:off x="1692275" y="4797425"/>
            <a:ext cx="58324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600">
                <a:solidFill>
                  <a:srgbClr val="002060"/>
                </a:solidFill>
                <a:latin typeface="Arial" panose="020B0604020202020204" pitchFamily="34" charset="0"/>
              </a:rPr>
              <a:t>The extra weight of helium cylinders, larger winch, larger Helibase etc is likely to require the use of an army radio truck or similar. This may need qualified HGV drivers to drive and repairs are going to be difficult to carry out in many places.</a:t>
            </a:r>
          </a:p>
          <a:p>
            <a:endParaRPr lang="en-GB" altLang="en-US" sz="1600">
              <a:solidFill>
                <a:srgbClr val="00206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900113" y="2565400"/>
            <a:ext cx="7488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b="1">
                <a:solidFill>
                  <a:srgbClr val="002060"/>
                </a:solidFill>
                <a:latin typeface="Arial" panose="020B0604020202020204" pitchFamily="34" charset="0"/>
              </a:rPr>
              <a:t>CONCLUSION: </a:t>
            </a:r>
          </a:p>
          <a:p>
            <a:pPr algn="ctr"/>
            <a:endParaRPr lang="en-GB" altLang="en-US" b="1">
              <a:solidFill>
                <a:srgbClr val="002060"/>
              </a:solidFill>
              <a:latin typeface="Arial" panose="020B0604020202020204" pitchFamily="34" charset="0"/>
            </a:endParaRPr>
          </a:p>
          <a:p>
            <a:pPr algn="ctr"/>
            <a:r>
              <a:rPr lang="en-GB" altLang="en-US" b="1">
                <a:solidFill>
                  <a:srgbClr val="002060"/>
                </a:solidFill>
                <a:latin typeface="Arial" panose="020B0604020202020204" pitchFamily="34" charset="0"/>
              </a:rPr>
              <a:t>Smaller payload makes deployment faster, easier, more reliable,</a:t>
            </a:r>
            <a:br>
              <a:rPr lang="en-GB" altLang="en-US" b="1">
                <a:solidFill>
                  <a:srgbClr val="002060"/>
                </a:solidFill>
                <a:latin typeface="Arial" panose="020B0604020202020204" pitchFamily="34" charset="0"/>
              </a:rPr>
            </a:br>
            <a:r>
              <a:rPr lang="en-GB" altLang="en-US" b="1">
                <a:solidFill>
                  <a:srgbClr val="002060"/>
                </a:solidFill>
                <a:latin typeface="Arial" panose="020B0604020202020204" pitchFamily="34" charset="0"/>
              </a:rPr>
              <a:t> more practical and versatile.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0" y="0"/>
            <a:ext cx="9144000" cy="76327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r>
              <a:rPr lang="en-GB" altLang="en-US" sz="4000">
                <a:solidFill>
                  <a:schemeClr val="bg1"/>
                </a:solidFill>
                <a:latin typeface="Arial" panose="020B0604020202020204" pitchFamily="34" charset="0"/>
              </a:rPr>
              <a:t>ALLSOPP HELIKITES LIMITED</a:t>
            </a:r>
          </a:p>
          <a:p>
            <a:pPr algn="ctr"/>
            <a:r>
              <a:rPr lang="en-GB" altLang="en-US">
                <a:solidFill>
                  <a:schemeClr val="bg1"/>
                </a:solidFill>
                <a:latin typeface="Arial" panose="020B0604020202020204" pitchFamily="34" charset="0"/>
              </a:rPr>
              <a:t>Unit 2, Fordingbridge Business Park, Ashford Road, </a:t>
            </a:r>
            <a:br>
              <a:rPr lang="en-GB" altLang="en-US">
                <a:solidFill>
                  <a:schemeClr val="bg1"/>
                </a:solidFill>
                <a:latin typeface="Arial" panose="020B0604020202020204" pitchFamily="34" charset="0"/>
              </a:rPr>
            </a:br>
            <a:r>
              <a:rPr lang="en-GB" altLang="en-US">
                <a:solidFill>
                  <a:schemeClr val="bg1"/>
                </a:solidFill>
                <a:latin typeface="Arial" panose="020B0604020202020204" pitchFamily="34" charset="0"/>
              </a:rPr>
              <a:t>Fordingbridge, Hampshire, SP6 1BD, England.</a:t>
            </a:r>
          </a:p>
          <a:p>
            <a:pPr algn="ctr"/>
            <a:endParaRPr lang="en-GB" altLang="en-US">
              <a:solidFill>
                <a:schemeClr val="bg1"/>
              </a:solidFill>
              <a:latin typeface="Arial" panose="020B0604020202020204" pitchFamily="34" charset="0"/>
            </a:endParaRPr>
          </a:p>
          <a:p>
            <a:pPr algn="ctr"/>
            <a:r>
              <a:rPr lang="en-GB" altLang="en-US">
                <a:solidFill>
                  <a:schemeClr val="bg1"/>
                </a:solidFill>
                <a:latin typeface="Arial" panose="020B0604020202020204" pitchFamily="34" charset="0"/>
              </a:rPr>
              <a:t>Tel: +44 (0)1425 654967</a:t>
            </a:r>
          </a:p>
          <a:p>
            <a:pPr algn="ctr"/>
            <a:endParaRPr lang="en-GB" altLang="en-US">
              <a:solidFill>
                <a:schemeClr val="bg1"/>
              </a:solidFill>
              <a:latin typeface="Arial" panose="020B0604020202020204" pitchFamily="34" charset="0"/>
            </a:endParaRPr>
          </a:p>
          <a:p>
            <a:pPr algn="ctr"/>
            <a:r>
              <a:rPr lang="en-GB" altLang="en-US">
                <a:solidFill>
                  <a:schemeClr val="bg1"/>
                </a:solidFill>
                <a:latin typeface="Arial" panose="020B0604020202020204" pitchFamily="34" charset="0"/>
                <a:hlinkClick r:id="rId2"/>
              </a:rPr>
              <a:t>www.allsopphelikites.com</a:t>
            </a:r>
            <a:r>
              <a:rPr lang="en-GB" altLang="en-US">
                <a:solidFill>
                  <a:schemeClr val="bg1"/>
                </a:solidFill>
                <a:latin typeface="Arial" panose="020B0604020202020204" pitchFamily="34" charset="0"/>
              </a:rPr>
              <a:t> </a:t>
            </a: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pPr algn="ctr"/>
            <a:endParaRPr lang="en-GB" altLang="en-US">
              <a:solidFill>
                <a:schemeClr val="bg1"/>
              </a:solidFill>
              <a:latin typeface="Arial" panose="020B0604020202020204" pitchFamily="34" charset="0"/>
            </a:endParaRPr>
          </a:p>
          <a:p>
            <a:endParaRPr lang="en-GB" altLang="en-US">
              <a:solidFill>
                <a:schemeClr val="bg1"/>
              </a:solidFill>
              <a:latin typeface="Arial" panose="020B0604020202020204" pitchFamily="34" charset="0"/>
            </a:endParaRPr>
          </a:p>
          <a:p>
            <a:endParaRPr lang="en-GB" altLang="en-US">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9144000" cy="476250"/>
          </a:xfrm>
          <a:solidFill>
            <a:srgbClr val="002060"/>
          </a:solidFill>
          <a:ln>
            <a:solidFill>
              <a:srgbClr val="002060"/>
            </a:solidFill>
            <a:miter lim="800000"/>
            <a:headEnd/>
            <a:tailEnd/>
          </a:ln>
        </p:spPr>
        <p:txBody>
          <a:bodyPr/>
          <a:lstStyle/>
          <a:p>
            <a:pPr algn="ctr"/>
            <a:r>
              <a:rPr lang="en-GB" altLang="en-US" sz="2400" b="1" smtClean="0">
                <a:solidFill>
                  <a:schemeClr val="bg1"/>
                </a:solidFill>
              </a:rPr>
              <a:t> </a:t>
            </a:r>
            <a:r>
              <a:rPr lang="en-GB" altLang="en-US" sz="2400" b="1" smtClean="0">
                <a:solidFill>
                  <a:schemeClr val="bg1"/>
                </a:solidFill>
                <a:latin typeface="Arial" panose="020B0604020202020204" pitchFamily="34" charset="0"/>
                <a:cs typeface="Arial" panose="020B0604020202020204" pitchFamily="34" charset="0"/>
              </a:rPr>
              <a:t>HELIKITE - </a:t>
            </a:r>
            <a:r>
              <a:rPr lang="en-GB" altLang="en-US" sz="2400" smtClean="0">
                <a:solidFill>
                  <a:schemeClr val="bg1"/>
                </a:solidFill>
                <a:latin typeface="Arial" panose="020B0604020202020204" pitchFamily="34" charset="0"/>
                <a:cs typeface="Arial" panose="020B0604020202020204" pitchFamily="34" charset="0"/>
              </a:rPr>
              <a:t>Altitude From Understanding</a:t>
            </a:r>
            <a:endParaRPr lang="en-US" altLang="en-US" sz="2400" smtClean="0">
              <a:solidFill>
                <a:schemeClr val="bg1"/>
              </a:solidFill>
              <a:latin typeface="Arial" panose="020B0604020202020204" pitchFamily="34" charset="0"/>
              <a:cs typeface="Arial" panose="020B0604020202020204" pitchFamily="34" charset="0"/>
            </a:endParaRPr>
          </a:p>
        </p:txBody>
      </p:sp>
      <p:sp>
        <p:nvSpPr>
          <p:cNvPr id="13315" name="Oval 4"/>
          <p:cNvSpPr>
            <a:spLocks noChangeArrowheads="1"/>
          </p:cNvSpPr>
          <p:nvPr/>
        </p:nvSpPr>
        <p:spPr bwMode="auto">
          <a:xfrm rot="20435277">
            <a:off x="3419475" y="2276475"/>
            <a:ext cx="4032250" cy="2232025"/>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9525">
            <a:noFill/>
            <a:round/>
            <a:headEnd/>
            <a:tailEnd/>
          </a:ln>
        </p:spPr>
        <p:txBody>
          <a:bodyPr wrap="none" anchor="ctr"/>
          <a:lstStyle/>
          <a:p>
            <a:pPr fontAlgn="auto">
              <a:spcBef>
                <a:spcPts val="0"/>
              </a:spcBef>
              <a:spcAft>
                <a:spcPts val="0"/>
              </a:spcAft>
              <a:defRPr/>
            </a:pPr>
            <a:endParaRPr lang="en-GB" dirty="0">
              <a:latin typeface="Arial" charset="0"/>
              <a:cs typeface="+mn-cs"/>
            </a:endParaRPr>
          </a:p>
        </p:txBody>
      </p:sp>
      <p:sp>
        <p:nvSpPr>
          <p:cNvPr id="13324" name="AutoShape 23"/>
          <p:cNvSpPr>
            <a:spLocks noChangeArrowheads="1"/>
          </p:cNvSpPr>
          <p:nvPr/>
        </p:nvSpPr>
        <p:spPr bwMode="auto">
          <a:xfrm rot="9867784">
            <a:off x="2970213" y="4757738"/>
            <a:ext cx="3038475" cy="825500"/>
          </a:xfrm>
          <a:prstGeom prst="rtTriangle">
            <a:avLst/>
          </a:prstGeom>
          <a:solidFill>
            <a:schemeClr val="accent1">
              <a:lumMod val="75000"/>
            </a:schemeClr>
          </a:solidFill>
          <a:ln w="9525">
            <a:solidFill>
              <a:schemeClr val="accent3">
                <a:lumMod val="65000"/>
              </a:schemeClr>
            </a:solidFill>
            <a:miter lim="800000"/>
            <a:headEnd/>
            <a:tailEnd/>
          </a:ln>
        </p:spPr>
        <p:txBody>
          <a:bodyPr wrap="none" anchor="ctr"/>
          <a:lstStyle/>
          <a:p>
            <a:pPr fontAlgn="auto">
              <a:spcBef>
                <a:spcPts val="0"/>
              </a:spcBef>
              <a:spcAft>
                <a:spcPts val="0"/>
              </a:spcAft>
              <a:defRPr/>
            </a:pPr>
            <a:endParaRPr lang="en-GB" dirty="0">
              <a:latin typeface="Arial" charset="0"/>
              <a:cs typeface="+mn-cs"/>
            </a:endParaRPr>
          </a:p>
        </p:txBody>
      </p:sp>
      <p:sp>
        <p:nvSpPr>
          <p:cNvPr id="13325" name="Line 24"/>
          <p:cNvSpPr>
            <a:spLocks noChangeShapeType="1"/>
          </p:cNvSpPr>
          <p:nvPr/>
        </p:nvSpPr>
        <p:spPr bwMode="auto">
          <a:xfrm flipH="1">
            <a:off x="6084888" y="4292600"/>
            <a:ext cx="71437" cy="936625"/>
          </a:xfrm>
          <a:prstGeom prst="line">
            <a:avLst/>
          </a:prstGeom>
          <a:noFill/>
          <a:ln w="28575">
            <a:solidFill>
              <a:schemeClr val="bg1">
                <a:lumMod val="65000"/>
              </a:schemeClr>
            </a:solidFill>
            <a:round/>
            <a:headEnd/>
            <a:tailEnd/>
          </a:ln>
        </p:spPr>
        <p:txBody>
          <a:bodyPr/>
          <a:lstStyle/>
          <a:p>
            <a:pPr fontAlgn="auto">
              <a:spcBef>
                <a:spcPts val="0"/>
              </a:spcBef>
              <a:spcAft>
                <a:spcPts val="0"/>
              </a:spcAft>
              <a:defRPr/>
            </a:pPr>
            <a:endParaRPr lang="en-GB" dirty="0">
              <a:latin typeface="Arial" charset="0"/>
              <a:cs typeface="+mn-cs"/>
            </a:endParaRPr>
          </a:p>
        </p:txBody>
      </p:sp>
      <p:sp>
        <p:nvSpPr>
          <p:cNvPr id="17413" name="Line 25"/>
          <p:cNvSpPr>
            <a:spLocks noChangeShapeType="1"/>
          </p:cNvSpPr>
          <p:nvPr/>
        </p:nvSpPr>
        <p:spPr bwMode="auto">
          <a:xfrm flipV="1">
            <a:off x="3635375" y="2636838"/>
            <a:ext cx="3529013" cy="1512887"/>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1" name="Line 26"/>
          <p:cNvSpPr>
            <a:spLocks noChangeShapeType="1"/>
          </p:cNvSpPr>
          <p:nvPr/>
        </p:nvSpPr>
        <p:spPr bwMode="auto">
          <a:xfrm>
            <a:off x="6084888" y="5157788"/>
            <a:ext cx="287337" cy="1008062"/>
          </a:xfrm>
          <a:prstGeom prst="line">
            <a:avLst/>
          </a:prstGeom>
          <a:noFill/>
          <a:ln w="9525">
            <a:solidFill>
              <a:schemeClr val="tx1">
                <a:lumMod val="50000"/>
                <a:lumOff val="50000"/>
              </a:schemeClr>
            </a:solidFill>
            <a:round/>
            <a:headEnd/>
            <a:tailEnd/>
          </a:ln>
        </p:spPr>
        <p:txBody>
          <a:bodyPr/>
          <a:lstStyle/>
          <a:p>
            <a:pPr fontAlgn="auto">
              <a:spcBef>
                <a:spcPts val="0"/>
              </a:spcBef>
              <a:spcAft>
                <a:spcPts val="0"/>
              </a:spcAft>
              <a:defRPr/>
            </a:pPr>
            <a:endParaRPr lang="en-GB" dirty="0">
              <a:latin typeface="+mn-lt"/>
              <a:cs typeface="+mn-cs"/>
            </a:endParaRPr>
          </a:p>
        </p:txBody>
      </p:sp>
      <p:sp>
        <p:nvSpPr>
          <p:cNvPr id="17415" name="Line 27"/>
          <p:cNvSpPr>
            <a:spLocks noChangeShapeType="1"/>
          </p:cNvSpPr>
          <p:nvPr/>
        </p:nvSpPr>
        <p:spPr bwMode="auto">
          <a:xfrm flipV="1">
            <a:off x="5580063" y="2708275"/>
            <a:ext cx="0"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Text Box 29"/>
          <p:cNvSpPr txBox="1">
            <a:spLocks noChangeArrowheads="1"/>
          </p:cNvSpPr>
          <p:nvPr/>
        </p:nvSpPr>
        <p:spPr bwMode="auto">
          <a:xfrm>
            <a:off x="4572000" y="2420938"/>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400">
                <a:solidFill>
                  <a:srgbClr val="000066"/>
                </a:solidFill>
                <a:latin typeface="Arial" panose="020B0604020202020204" pitchFamily="34" charset="0"/>
              </a:rPr>
              <a:t>HELIUM LIFT</a:t>
            </a:r>
            <a:endParaRPr lang="en-US" altLang="en-US" sz="1400">
              <a:solidFill>
                <a:srgbClr val="000066"/>
              </a:solidFill>
              <a:latin typeface="Arial" panose="020B0604020202020204" pitchFamily="34" charset="0"/>
            </a:endParaRPr>
          </a:p>
        </p:txBody>
      </p:sp>
      <p:sp>
        <p:nvSpPr>
          <p:cNvPr id="17417" name="Line 30"/>
          <p:cNvSpPr>
            <a:spLocks noChangeShapeType="1"/>
          </p:cNvSpPr>
          <p:nvPr/>
        </p:nvSpPr>
        <p:spPr bwMode="auto">
          <a:xfrm flipV="1">
            <a:off x="5940425" y="1412875"/>
            <a:ext cx="0" cy="649288"/>
          </a:xfrm>
          <a:prstGeom prst="line">
            <a:avLst/>
          </a:prstGeom>
          <a:noFill/>
          <a:ln w="1079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8" name="Text Box 31"/>
          <p:cNvSpPr txBox="1">
            <a:spLocks noChangeArrowheads="1"/>
          </p:cNvSpPr>
          <p:nvPr/>
        </p:nvSpPr>
        <p:spPr bwMode="auto">
          <a:xfrm>
            <a:off x="5292725" y="981075"/>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a:solidFill>
                  <a:srgbClr val="000066"/>
                </a:solidFill>
              </a:rPr>
              <a:t> </a:t>
            </a:r>
            <a:r>
              <a:rPr lang="en-GB" altLang="en-US">
                <a:solidFill>
                  <a:srgbClr val="000066"/>
                </a:solidFill>
                <a:latin typeface="Arial" panose="020B0604020202020204" pitchFamily="34" charset="0"/>
              </a:rPr>
              <a:t>WIND LIFT</a:t>
            </a:r>
            <a:endParaRPr lang="en-US" altLang="en-US">
              <a:solidFill>
                <a:srgbClr val="000066"/>
              </a:solidFill>
              <a:latin typeface="Arial" panose="020B0604020202020204" pitchFamily="34" charset="0"/>
            </a:endParaRPr>
          </a:p>
        </p:txBody>
      </p:sp>
      <p:sp>
        <p:nvSpPr>
          <p:cNvPr id="17419" name="Line 32"/>
          <p:cNvSpPr>
            <a:spLocks noChangeShapeType="1"/>
          </p:cNvSpPr>
          <p:nvPr/>
        </p:nvSpPr>
        <p:spPr bwMode="auto">
          <a:xfrm flipV="1">
            <a:off x="2987675" y="4292600"/>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0" name="Text Box 33"/>
          <p:cNvSpPr txBox="1">
            <a:spLocks noChangeArrowheads="1"/>
          </p:cNvSpPr>
          <p:nvPr/>
        </p:nvSpPr>
        <p:spPr bwMode="auto">
          <a:xfrm>
            <a:off x="2268538" y="3933825"/>
            <a:ext cx="1438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100">
                <a:solidFill>
                  <a:srgbClr val="002060"/>
                </a:solidFill>
                <a:latin typeface="Arial" panose="020B0604020202020204" pitchFamily="34" charset="0"/>
              </a:rPr>
              <a:t>WIND LIFT</a:t>
            </a:r>
            <a:endParaRPr lang="en-US" altLang="en-US" sz="1100">
              <a:solidFill>
                <a:srgbClr val="002060"/>
              </a:solidFill>
              <a:latin typeface="Arial" panose="020B0604020202020204" pitchFamily="34" charset="0"/>
            </a:endParaRPr>
          </a:p>
        </p:txBody>
      </p:sp>
      <p:sp>
        <p:nvSpPr>
          <p:cNvPr id="17421" name="Text Box 34"/>
          <p:cNvSpPr txBox="1">
            <a:spLocks noChangeArrowheads="1"/>
          </p:cNvSpPr>
          <p:nvPr/>
        </p:nvSpPr>
        <p:spPr bwMode="auto">
          <a:xfrm>
            <a:off x="4427538" y="4076700"/>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endParaRPr lang="en-GB" altLang="en-US"/>
          </a:p>
        </p:txBody>
      </p:sp>
      <p:sp>
        <p:nvSpPr>
          <p:cNvPr id="17422" name="Text Box 36"/>
          <p:cNvSpPr txBox="1">
            <a:spLocks noChangeArrowheads="1"/>
          </p:cNvSpPr>
          <p:nvPr/>
        </p:nvSpPr>
        <p:spPr bwMode="auto">
          <a:xfrm>
            <a:off x="4500563" y="4724400"/>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sz="1200">
                <a:solidFill>
                  <a:schemeClr val="bg1"/>
                </a:solidFill>
                <a:latin typeface="Arial" panose="020B0604020202020204" pitchFamily="34" charset="0"/>
              </a:rPr>
              <a:t>KEEL</a:t>
            </a:r>
            <a:endParaRPr lang="en-US" altLang="en-US" sz="1200">
              <a:solidFill>
                <a:schemeClr val="bg1"/>
              </a:solidFill>
              <a:latin typeface="Arial" panose="020B0604020202020204" pitchFamily="34" charset="0"/>
            </a:endParaRPr>
          </a:p>
        </p:txBody>
      </p:sp>
      <p:sp>
        <p:nvSpPr>
          <p:cNvPr id="17423" name="Text Box 37"/>
          <p:cNvSpPr txBox="1">
            <a:spLocks noChangeArrowheads="1"/>
          </p:cNvSpPr>
          <p:nvPr/>
        </p:nvSpPr>
        <p:spPr bwMode="auto">
          <a:xfrm>
            <a:off x="6084888" y="3284538"/>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200">
                <a:solidFill>
                  <a:schemeClr val="bg1"/>
                </a:solidFill>
                <a:latin typeface="Arial" panose="020B0604020202020204" pitchFamily="34" charset="0"/>
              </a:rPr>
              <a:t>BALLOON</a:t>
            </a:r>
            <a:endParaRPr lang="en-US" altLang="en-US" sz="1200">
              <a:solidFill>
                <a:schemeClr val="bg1"/>
              </a:solidFill>
              <a:latin typeface="Arial" panose="020B0604020202020204" pitchFamily="34" charset="0"/>
            </a:endParaRPr>
          </a:p>
        </p:txBody>
      </p:sp>
      <p:sp>
        <p:nvSpPr>
          <p:cNvPr id="17424" name="Text Box 38"/>
          <p:cNvSpPr txBox="1">
            <a:spLocks noChangeArrowheads="1"/>
          </p:cNvSpPr>
          <p:nvPr/>
        </p:nvSpPr>
        <p:spPr bwMode="auto">
          <a:xfrm>
            <a:off x="2916238" y="5732463"/>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200">
                <a:solidFill>
                  <a:srgbClr val="002060"/>
                </a:solidFill>
                <a:latin typeface="Arial" panose="020B0604020202020204" pitchFamily="34" charset="0"/>
              </a:rPr>
              <a:t>STIFF SPINE</a:t>
            </a:r>
            <a:endParaRPr lang="en-US" altLang="en-US" sz="1200">
              <a:solidFill>
                <a:srgbClr val="002060"/>
              </a:solidFill>
              <a:latin typeface="Arial" panose="020B0604020202020204" pitchFamily="34" charset="0"/>
            </a:endParaRPr>
          </a:p>
        </p:txBody>
      </p:sp>
      <p:sp>
        <p:nvSpPr>
          <p:cNvPr id="17425" name="Line 39"/>
          <p:cNvSpPr>
            <a:spLocks noChangeShapeType="1"/>
          </p:cNvSpPr>
          <p:nvPr/>
        </p:nvSpPr>
        <p:spPr bwMode="auto">
          <a:xfrm flipV="1">
            <a:off x="3492500" y="5013325"/>
            <a:ext cx="0" cy="64770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6" name="Text Box 40"/>
          <p:cNvSpPr txBox="1">
            <a:spLocks noChangeArrowheads="1"/>
          </p:cNvSpPr>
          <p:nvPr/>
        </p:nvSpPr>
        <p:spPr bwMode="auto">
          <a:xfrm>
            <a:off x="7127875" y="5732463"/>
            <a:ext cx="140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sz="1200">
                <a:solidFill>
                  <a:srgbClr val="002060"/>
                </a:solidFill>
                <a:latin typeface="Arial" panose="020B0604020202020204" pitchFamily="34" charset="0"/>
              </a:rPr>
              <a:t>FLYING LINE</a:t>
            </a:r>
            <a:endParaRPr lang="en-US" altLang="en-US" sz="1200">
              <a:solidFill>
                <a:srgbClr val="002060"/>
              </a:solidFill>
              <a:latin typeface="Arial" panose="020B0604020202020204" pitchFamily="34" charset="0"/>
            </a:endParaRPr>
          </a:p>
        </p:txBody>
      </p:sp>
      <p:sp>
        <p:nvSpPr>
          <p:cNvPr id="17427" name="Line 41"/>
          <p:cNvSpPr>
            <a:spLocks noChangeShapeType="1"/>
          </p:cNvSpPr>
          <p:nvPr/>
        </p:nvSpPr>
        <p:spPr bwMode="auto">
          <a:xfrm flipH="1">
            <a:off x="6300788" y="5876925"/>
            <a:ext cx="792162"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8" name="Text Box 42"/>
          <p:cNvSpPr txBox="1">
            <a:spLocks noChangeArrowheads="1"/>
          </p:cNvSpPr>
          <p:nvPr/>
        </p:nvSpPr>
        <p:spPr bwMode="auto">
          <a:xfrm>
            <a:off x="7358063" y="1428750"/>
            <a:ext cx="162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GB" altLang="en-US">
                <a:solidFill>
                  <a:srgbClr val="002060"/>
                </a:solidFill>
                <a:latin typeface="Arial" panose="020B0604020202020204" pitchFamily="34" charset="0"/>
              </a:rPr>
              <a:t>Considerable</a:t>
            </a:r>
            <a:br>
              <a:rPr lang="en-GB" altLang="en-US">
                <a:solidFill>
                  <a:srgbClr val="002060"/>
                </a:solidFill>
                <a:latin typeface="Arial" panose="020B0604020202020204" pitchFamily="34" charset="0"/>
              </a:rPr>
            </a:br>
            <a:r>
              <a:rPr lang="en-GB" altLang="en-US">
                <a:solidFill>
                  <a:srgbClr val="002060"/>
                </a:solidFill>
                <a:latin typeface="Arial" panose="020B0604020202020204" pitchFamily="34" charset="0"/>
              </a:rPr>
              <a:t>top-frontal lift creates high wind stability.</a:t>
            </a:r>
            <a:endParaRPr lang="en-US" altLang="en-US">
              <a:solidFill>
                <a:srgbClr val="002060"/>
              </a:solidFill>
              <a:latin typeface="Arial" panose="020B0604020202020204" pitchFamily="34" charset="0"/>
            </a:endParaRPr>
          </a:p>
        </p:txBody>
      </p:sp>
      <p:sp>
        <p:nvSpPr>
          <p:cNvPr id="17429" name="Text Box 47"/>
          <p:cNvSpPr txBox="1">
            <a:spLocks noChangeArrowheads="1"/>
          </p:cNvSpPr>
          <p:nvPr/>
        </p:nvSpPr>
        <p:spPr bwMode="auto">
          <a:xfrm>
            <a:off x="214313" y="714375"/>
            <a:ext cx="28575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just">
              <a:spcBef>
                <a:spcPct val="50000"/>
              </a:spcBef>
            </a:pPr>
            <a:r>
              <a:rPr lang="en-GB" altLang="en-US">
                <a:solidFill>
                  <a:srgbClr val="002060"/>
                </a:solidFill>
                <a:latin typeface="Arial" panose="020B0604020202020204" pitchFamily="34" charset="0"/>
              </a:rPr>
              <a:t>Wind pushes Helikites strongly up, rather than down as with other aerostats.</a:t>
            </a:r>
          </a:p>
          <a:p>
            <a:pPr algn="just">
              <a:spcBef>
                <a:spcPct val="50000"/>
              </a:spcBef>
            </a:pPr>
            <a:r>
              <a:rPr lang="en-GB" altLang="en-US" i="1">
                <a:solidFill>
                  <a:srgbClr val="002060"/>
                </a:solidFill>
                <a:latin typeface="Arial" panose="020B0604020202020204" pitchFamily="34" charset="0"/>
              </a:rPr>
              <a:t>All Helikites, whatever size, fly in no wind and also in gales – with no adjustment</a:t>
            </a:r>
            <a:r>
              <a:rPr lang="en-GB" altLang="en-US" i="1">
                <a:solidFill>
                  <a:srgbClr val="002060"/>
                </a:solidFill>
              </a:rPr>
              <a:t>.</a:t>
            </a:r>
          </a:p>
        </p:txBody>
      </p:sp>
      <p:sp>
        <p:nvSpPr>
          <p:cNvPr id="17430" name="Text Box 47"/>
          <p:cNvSpPr txBox="1">
            <a:spLocks noChangeArrowheads="1"/>
          </p:cNvSpPr>
          <p:nvPr/>
        </p:nvSpPr>
        <p:spPr bwMode="auto">
          <a:xfrm>
            <a:off x="0" y="6488113"/>
            <a:ext cx="9144000" cy="369887"/>
          </a:xfrm>
          <a:prstGeom prst="rect">
            <a:avLst/>
          </a:prstGeom>
          <a:solidFill>
            <a:srgbClr val="FF0000"/>
          </a:solidFill>
          <a:ln w="19050">
            <a:solidFill>
              <a:srgbClr val="FF0000"/>
            </a:solidFill>
            <a:miter lim="800000"/>
            <a:headEnd/>
            <a:tailEnd/>
          </a:ln>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spcBef>
                <a:spcPct val="50000"/>
              </a:spcBef>
            </a:pPr>
            <a:r>
              <a:rPr lang="en-GB" altLang="en-US">
                <a:solidFill>
                  <a:schemeClr val="bg1"/>
                </a:solidFill>
              </a:rPr>
              <a:t> </a:t>
            </a:r>
            <a:r>
              <a:rPr lang="en-GB" altLang="en-US">
                <a:solidFill>
                  <a:schemeClr val="bg1"/>
                </a:solidFill>
                <a:latin typeface="Arial" panose="020B0604020202020204" pitchFamily="34" charset="0"/>
              </a:rPr>
              <a:t>Helikites harness the wind that other aerostats fight.</a:t>
            </a:r>
          </a:p>
        </p:txBody>
      </p:sp>
      <p:sp>
        <p:nvSpPr>
          <p:cNvPr id="11288" name="Right Triangle 34"/>
          <p:cNvSpPr>
            <a:spLocks noChangeArrowheads="1"/>
          </p:cNvSpPr>
          <p:nvPr/>
        </p:nvSpPr>
        <p:spPr bwMode="auto">
          <a:xfrm rot="15319893">
            <a:off x="3634582" y="2324894"/>
            <a:ext cx="971550" cy="4021137"/>
          </a:xfrm>
          <a:prstGeom prst="rtTriangle">
            <a:avLst/>
          </a:prstGeom>
          <a:solidFill>
            <a:schemeClr val="accent1">
              <a:lumMod val="75000"/>
            </a:schemeClr>
          </a:solidFill>
          <a:ln w="9525" algn="ctr">
            <a:solidFill>
              <a:srgbClr val="0F6731"/>
            </a:solidFill>
            <a:round/>
            <a:headEnd/>
            <a:tailEnd/>
          </a:ln>
        </p:spPr>
        <p:txBody>
          <a:bodyPr/>
          <a:lstStyle/>
          <a:p>
            <a:pPr fontAlgn="auto">
              <a:spcBef>
                <a:spcPts val="0"/>
              </a:spcBef>
              <a:spcAft>
                <a:spcPts val="0"/>
              </a:spcAft>
              <a:defRPr/>
            </a:pPr>
            <a:endParaRPr lang="en-GB" dirty="0">
              <a:latin typeface="+mn-lt"/>
              <a:cs typeface="+mn-cs"/>
            </a:endParaRPr>
          </a:p>
        </p:txBody>
      </p:sp>
      <p:cxnSp>
        <p:nvCxnSpPr>
          <p:cNvPr id="17432" name="Straight Connector 36"/>
          <p:cNvCxnSpPr>
            <a:cxnSpLocks noChangeShapeType="1"/>
            <a:stCxn id="11288" idx="0"/>
            <a:endCxn id="11288" idx="2"/>
          </p:cNvCxnSpPr>
          <p:nvPr/>
        </p:nvCxnSpPr>
        <p:spPr bwMode="auto">
          <a:xfrm flipV="1">
            <a:off x="2297113" y="4297363"/>
            <a:ext cx="3890962" cy="10175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7433" name="Text Box 37"/>
          <p:cNvSpPr txBox="1">
            <a:spLocks noChangeArrowheads="1"/>
          </p:cNvSpPr>
          <p:nvPr/>
        </p:nvSpPr>
        <p:spPr bwMode="auto">
          <a:xfrm>
            <a:off x="4643438" y="4071938"/>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spcBef>
                <a:spcPct val="50000"/>
              </a:spcBef>
            </a:pPr>
            <a:r>
              <a:rPr lang="en-US" altLang="en-US" sz="1200">
                <a:solidFill>
                  <a:schemeClr val="bg1"/>
                </a:solidFill>
                <a:latin typeface="Arial" panose="020B0604020202020204" pitchFamily="34" charset="0"/>
              </a:rPr>
              <a:t>SAIL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988" y="1196975"/>
            <a:ext cx="6842125" cy="4892675"/>
          </a:xfrm>
          <a:prstGeom prst="rect">
            <a:avLst/>
          </a:prstGeom>
          <a:noFill/>
        </p:spPr>
        <p:txBody>
          <a:bodyPr>
            <a:spAutoFit/>
          </a:bodyPr>
          <a:lstStyle/>
          <a:p>
            <a:pPr algn="ctr" fontAlgn="auto">
              <a:spcBef>
                <a:spcPts val="0"/>
              </a:spcBef>
              <a:spcAft>
                <a:spcPts val="0"/>
              </a:spcAft>
              <a:defRPr/>
            </a:pPr>
            <a:endParaRPr lang="en-GB" sz="2400" b="1" dirty="0">
              <a:solidFill>
                <a:schemeClr val="accent1">
                  <a:lumMod val="50000"/>
                </a:schemeClr>
              </a:solidFill>
            </a:endParaRPr>
          </a:p>
          <a:p>
            <a:pPr algn="ctr" fontAlgn="auto">
              <a:spcBef>
                <a:spcPts val="0"/>
              </a:spcBef>
              <a:spcAft>
                <a:spcPts val="0"/>
              </a:spcAft>
              <a:defRPr/>
            </a:pPr>
            <a:r>
              <a:rPr lang="en-GB" sz="2400" b="1" dirty="0">
                <a:solidFill>
                  <a:schemeClr val="accent1">
                    <a:lumMod val="50000"/>
                  </a:schemeClr>
                </a:solidFill>
              </a:rPr>
              <a:t>The size, cost, deployment-time of the Helikite aerostat, is directly related to the weight of the ABSOLUTE payload.</a:t>
            </a:r>
          </a:p>
          <a:p>
            <a:pPr algn="ctr" fontAlgn="auto">
              <a:spcBef>
                <a:spcPts val="0"/>
              </a:spcBef>
              <a:spcAft>
                <a:spcPts val="0"/>
              </a:spcAft>
              <a:defRPr/>
            </a:pPr>
            <a:endParaRPr lang="en-GB" sz="2400" b="1" dirty="0">
              <a:solidFill>
                <a:schemeClr val="accent1">
                  <a:lumMod val="50000"/>
                </a:schemeClr>
              </a:solidFill>
            </a:endParaRPr>
          </a:p>
          <a:p>
            <a:pPr algn="ctr" fontAlgn="auto">
              <a:spcBef>
                <a:spcPts val="0"/>
              </a:spcBef>
              <a:spcAft>
                <a:spcPts val="0"/>
              </a:spcAft>
              <a:defRPr/>
            </a:pPr>
            <a:r>
              <a:rPr lang="en-GB" sz="2400" b="1" dirty="0">
                <a:solidFill>
                  <a:schemeClr val="accent1">
                    <a:lumMod val="50000"/>
                  </a:schemeClr>
                </a:solidFill>
              </a:rPr>
              <a:t>The payload is only made once, whereas the Helikite may need to be deployed many times in times of stress.</a:t>
            </a:r>
          </a:p>
          <a:p>
            <a:pPr algn="ctr" fontAlgn="auto">
              <a:spcBef>
                <a:spcPts val="0"/>
              </a:spcBef>
              <a:spcAft>
                <a:spcPts val="0"/>
              </a:spcAft>
              <a:defRPr/>
            </a:pPr>
            <a:endParaRPr lang="en-GB" sz="2400" b="1" dirty="0">
              <a:solidFill>
                <a:schemeClr val="accent1">
                  <a:lumMod val="50000"/>
                </a:schemeClr>
              </a:solidFill>
            </a:endParaRPr>
          </a:p>
          <a:p>
            <a:pPr algn="ctr" fontAlgn="auto">
              <a:spcBef>
                <a:spcPts val="0"/>
              </a:spcBef>
              <a:spcAft>
                <a:spcPts val="0"/>
              </a:spcAft>
              <a:defRPr/>
            </a:pPr>
            <a:r>
              <a:rPr lang="en-GB" sz="2400" b="1" dirty="0">
                <a:solidFill>
                  <a:schemeClr val="accent1">
                    <a:lumMod val="50000"/>
                  </a:schemeClr>
                </a:solidFill>
              </a:rPr>
              <a:t>Therefore the weight of the airborne payload is </a:t>
            </a:r>
            <a:r>
              <a:rPr lang="en-GB" sz="2400" b="1" u="sng" dirty="0">
                <a:solidFill>
                  <a:schemeClr val="accent1">
                    <a:lumMod val="50000"/>
                  </a:schemeClr>
                </a:solidFill>
              </a:rPr>
              <a:t>critical</a:t>
            </a:r>
            <a:r>
              <a:rPr lang="en-GB" sz="2400" b="1" dirty="0">
                <a:solidFill>
                  <a:schemeClr val="accent1">
                    <a:lumMod val="50000"/>
                  </a:schemeClr>
                </a:solidFill>
              </a:rPr>
              <a:t>.</a:t>
            </a:r>
          </a:p>
          <a:p>
            <a:pPr algn="ctr" fontAlgn="auto">
              <a:spcBef>
                <a:spcPts val="0"/>
              </a:spcBef>
              <a:spcAft>
                <a:spcPts val="0"/>
              </a:spcAft>
              <a:defRPr/>
            </a:pPr>
            <a:endParaRPr lang="en-GB" sz="2400" b="1" dirty="0">
              <a:solidFill>
                <a:schemeClr val="accent1">
                  <a:lumMod val="50000"/>
                </a:schemeClr>
              </a:solidFill>
            </a:endParaRPr>
          </a:p>
          <a:p>
            <a:pPr algn="ctr" fontAlgn="auto">
              <a:spcBef>
                <a:spcPts val="0"/>
              </a:spcBef>
              <a:spcAft>
                <a:spcPts val="0"/>
              </a:spcAft>
              <a:defRPr/>
            </a:pPr>
            <a:endParaRPr lang="en-GB"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971550" y="1700213"/>
            <a:ext cx="71294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sz="2800" b="1">
                <a:solidFill>
                  <a:srgbClr val="002060"/>
                </a:solidFill>
                <a:latin typeface="Arial" panose="020B0604020202020204" pitchFamily="34" charset="0"/>
              </a:rPr>
              <a:t>PAYLOAD POSITIONS ON THE HELIKITE</a:t>
            </a:r>
          </a:p>
          <a:p>
            <a:pPr algn="ctr"/>
            <a:endParaRPr lang="en-GB" altLang="en-US" b="1">
              <a:solidFill>
                <a:srgbClr val="002060"/>
              </a:solidFill>
              <a:latin typeface="Arial" panose="020B0604020202020204" pitchFamily="34" charset="0"/>
            </a:endParaRPr>
          </a:p>
          <a:p>
            <a:pPr algn="ctr"/>
            <a:r>
              <a:rPr lang="en-GB" altLang="en-US" b="1">
                <a:solidFill>
                  <a:srgbClr val="002060"/>
                </a:solidFill>
                <a:latin typeface="Arial" panose="020B0604020202020204" pitchFamily="34" charset="0"/>
              </a:rPr>
              <a:t>Very lightweight payload such as lightweight antennas, strobe-lights, small sensors etc, can be put all over the Helikite. </a:t>
            </a:r>
          </a:p>
          <a:p>
            <a:pPr algn="ctr"/>
            <a:endParaRPr lang="en-GB" altLang="en-US" b="1">
              <a:solidFill>
                <a:srgbClr val="002060"/>
              </a:solidFill>
              <a:latin typeface="Arial" panose="020B0604020202020204" pitchFamily="34" charset="0"/>
            </a:endParaRPr>
          </a:p>
          <a:p>
            <a:pPr algn="ctr"/>
            <a:r>
              <a:rPr lang="en-GB" altLang="en-US" b="1">
                <a:solidFill>
                  <a:srgbClr val="002060"/>
                </a:solidFill>
                <a:latin typeface="Arial" panose="020B0604020202020204" pitchFamily="34" charset="0"/>
              </a:rPr>
              <a:t>Heavy payload is different. When put in the correct place, significant payload actually increases Helikite stability. </a:t>
            </a:r>
          </a:p>
          <a:p>
            <a:pPr algn="ctr"/>
            <a:endParaRPr lang="en-GB" altLang="en-US" b="1">
              <a:solidFill>
                <a:srgbClr val="002060"/>
              </a:solidFill>
              <a:latin typeface="Arial" panose="020B0604020202020204" pitchFamily="34" charset="0"/>
            </a:endParaRPr>
          </a:p>
          <a:p>
            <a:pPr algn="ctr"/>
            <a:r>
              <a:rPr lang="en-GB" altLang="en-US" b="1">
                <a:solidFill>
                  <a:srgbClr val="002060"/>
                </a:solidFill>
                <a:latin typeface="Arial" panose="020B0604020202020204" pitchFamily="34" charset="0"/>
              </a:rPr>
              <a:t>Put in the wrong place it reduces stability.</a:t>
            </a:r>
          </a:p>
          <a:p>
            <a:pPr algn="ctr"/>
            <a:endParaRPr lang="en-GB" altLang="en-US" b="1">
              <a:solidFill>
                <a:srgbClr val="002060"/>
              </a:solidFill>
              <a:latin typeface="Arial" panose="020B0604020202020204" pitchFamily="34" charset="0"/>
            </a:endParaRPr>
          </a:p>
          <a:p>
            <a:pPr algn="ctr"/>
            <a:r>
              <a:rPr lang="en-GB" altLang="en-US" b="1">
                <a:solidFill>
                  <a:srgbClr val="002060"/>
                </a:solidFill>
                <a:latin typeface="Arial" panose="020B0604020202020204" pitchFamily="34" charset="0"/>
              </a:rPr>
              <a:t>Luckily there are a number of excellent places to put payload on Helikites.</a:t>
            </a:r>
          </a:p>
          <a:p>
            <a:pPr algn="ctr"/>
            <a:endParaRPr lang="en-GB" altLang="en-US" b="1">
              <a:solidFill>
                <a:srgbClr val="00206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1030149.JPG"/>
          <p:cNvPicPr>
            <a:picLocks noChangeAspect="1"/>
          </p:cNvPicPr>
          <p:nvPr/>
        </p:nvPicPr>
        <p:blipFill>
          <a:blip r:embed="rId2">
            <a:lum bright="16000" contrast="16000"/>
            <a:extLst>
              <a:ext uri="{28A0092B-C50C-407E-A947-70E740481C1C}">
                <a14:useLocalDpi xmlns:a14="http://schemas.microsoft.com/office/drawing/2010/main" val="0"/>
              </a:ext>
            </a:extLst>
          </a:blip>
          <a:srcRect l="5051" t="2072" r="10684" b="13728"/>
          <a:stretch>
            <a:fillRect/>
          </a:stretch>
        </p:blipFill>
        <p:spPr bwMode="auto">
          <a:xfrm>
            <a:off x="-4763" y="0"/>
            <a:ext cx="9150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3850" y="3716338"/>
            <a:ext cx="2376488" cy="1385887"/>
          </a:xfrm>
          <a:prstGeom prst="rect">
            <a:avLst/>
          </a:prstGeom>
          <a:noFill/>
        </p:spPr>
        <p:txBody>
          <a:bodyPr>
            <a:spAutoFit/>
          </a:bodyPr>
          <a:lstStyle/>
          <a:p>
            <a:pPr fontAlgn="auto">
              <a:spcBef>
                <a:spcPts val="0"/>
              </a:spcBef>
              <a:spcAft>
                <a:spcPts val="0"/>
              </a:spcAft>
              <a:defRPr/>
            </a:pPr>
            <a:r>
              <a:rPr lang="en-GB" sz="1400" dirty="0">
                <a:solidFill>
                  <a:schemeClr val="tx2">
                    <a:lumMod val="50000"/>
                  </a:schemeClr>
                </a:solidFill>
                <a:latin typeface="Arial Black" pitchFamily="34" charset="0"/>
                <a:cs typeface="+mn-cs"/>
              </a:rPr>
              <a:t>UNDER BALLOON:</a:t>
            </a:r>
          </a:p>
          <a:p>
            <a:pPr fontAlgn="auto">
              <a:spcBef>
                <a:spcPts val="0"/>
              </a:spcBef>
              <a:spcAft>
                <a:spcPts val="0"/>
              </a:spcAft>
              <a:defRPr/>
            </a:pPr>
            <a:r>
              <a:rPr lang="en-GB" sz="1400" dirty="0">
                <a:solidFill>
                  <a:schemeClr val="tx2">
                    <a:lumMod val="50000"/>
                  </a:schemeClr>
                </a:solidFill>
                <a:latin typeface="Arial Black" pitchFamily="34" charset="0"/>
                <a:cs typeface="+mn-cs"/>
              </a:rPr>
              <a:t>For items not needing easy access, such as electronics. Shielded from rain and dust etc.</a:t>
            </a:r>
            <a:endParaRPr lang="en-GB" sz="1400" dirty="0">
              <a:solidFill>
                <a:schemeClr val="tx2">
                  <a:lumMod val="50000"/>
                </a:schemeClr>
              </a:solidFill>
              <a:latin typeface="Arial Black" pitchFamily="34" charset="0"/>
              <a:cs typeface="+mn-cs"/>
            </a:endParaRPr>
          </a:p>
        </p:txBody>
      </p:sp>
      <p:cxnSp>
        <p:nvCxnSpPr>
          <p:cNvPr id="7" name="Straight Arrow Connector 6"/>
          <p:cNvCxnSpPr/>
          <p:nvPr/>
        </p:nvCxnSpPr>
        <p:spPr>
          <a:xfrm flipV="1">
            <a:off x="3059113" y="4149725"/>
            <a:ext cx="936625" cy="2873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95850" y="188913"/>
            <a:ext cx="4248150" cy="368300"/>
          </a:xfrm>
          <a:prstGeom prst="rect">
            <a:avLst/>
          </a:prstGeom>
          <a:noFill/>
        </p:spPr>
        <p:txBody>
          <a:bodyPr>
            <a:spAutoFit/>
          </a:bodyPr>
          <a:lstStyle/>
          <a:p>
            <a:pPr fontAlgn="auto">
              <a:spcBef>
                <a:spcPts val="0"/>
              </a:spcBef>
              <a:spcAft>
                <a:spcPts val="0"/>
              </a:spcAft>
              <a:defRPr/>
            </a:pPr>
            <a:r>
              <a:rPr lang="en-GB" dirty="0">
                <a:solidFill>
                  <a:schemeClr val="tx2">
                    <a:lumMod val="50000"/>
                  </a:schemeClr>
                </a:solidFill>
                <a:latin typeface="Arial Black" pitchFamily="34" charset="0"/>
                <a:cs typeface="+mn-cs"/>
              </a:rPr>
              <a:t>5m3 DESERT STAR HELIKITE</a:t>
            </a:r>
            <a:endParaRPr lang="en-GB" dirty="0">
              <a:solidFill>
                <a:schemeClr val="tx2">
                  <a:lumMod val="50000"/>
                </a:schemeClr>
              </a:solidFill>
              <a:latin typeface="Arial Black"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Sandy\Pictures\Pictures\Pictures\3 cu metr HK\PICT4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16463" y="3284538"/>
            <a:ext cx="3527425" cy="739775"/>
          </a:xfrm>
          <a:prstGeom prst="rect">
            <a:avLst/>
          </a:prstGeom>
          <a:noFill/>
        </p:spPr>
        <p:txBody>
          <a:bodyPr>
            <a:spAutoFit/>
          </a:bodyPr>
          <a:lstStyle/>
          <a:p>
            <a:pPr fontAlgn="auto">
              <a:spcBef>
                <a:spcPts val="0"/>
              </a:spcBef>
              <a:spcAft>
                <a:spcPts val="0"/>
              </a:spcAft>
              <a:defRPr/>
            </a:pPr>
            <a:r>
              <a:rPr lang="en-GB" sz="1400" dirty="0">
                <a:solidFill>
                  <a:schemeClr val="bg1">
                    <a:lumMod val="95000"/>
                  </a:schemeClr>
                </a:solidFill>
                <a:latin typeface="Arial Black" pitchFamily="34" charset="0"/>
                <a:cs typeface="+mn-cs"/>
              </a:rPr>
              <a:t>TOP-FRONT OF KEEL: </a:t>
            </a:r>
            <a:br>
              <a:rPr lang="en-GB" sz="1400" dirty="0">
                <a:solidFill>
                  <a:schemeClr val="bg1">
                    <a:lumMod val="95000"/>
                  </a:schemeClr>
                </a:solidFill>
                <a:latin typeface="Arial Black" pitchFamily="34" charset="0"/>
                <a:cs typeface="+mn-cs"/>
              </a:rPr>
            </a:br>
            <a:r>
              <a:rPr lang="en-GB" sz="1400" dirty="0">
                <a:solidFill>
                  <a:schemeClr val="bg1">
                    <a:lumMod val="95000"/>
                  </a:schemeClr>
                </a:solidFill>
                <a:latin typeface="Arial Black" pitchFamily="34" charset="0"/>
                <a:cs typeface="+mn-cs"/>
              </a:rPr>
              <a:t>For items needing fast, easy, access such as batteries.</a:t>
            </a:r>
            <a:endParaRPr lang="en-GB" sz="1400" dirty="0">
              <a:solidFill>
                <a:schemeClr val="bg1">
                  <a:lumMod val="95000"/>
                </a:schemeClr>
              </a:solidFill>
              <a:latin typeface="Arial Black" pitchFamily="34" charset="0"/>
              <a:cs typeface="+mn-cs"/>
            </a:endParaRPr>
          </a:p>
        </p:txBody>
      </p:sp>
      <p:cxnSp>
        <p:nvCxnSpPr>
          <p:cNvPr id="14" name="Straight Arrow Connector 13"/>
          <p:cNvCxnSpPr/>
          <p:nvPr/>
        </p:nvCxnSpPr>
        <p:spPr>
          <a:xfrm flipH="1" flipV="1">
            <a:off x="4356100" y="2781300"/>
            <a:ext cx="431800" cy="50323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0825" y="333375"/>
            <a:ext cx="1873250" cy="922338"/>
          </a:xfrm>
          <a:prstGeom prst="rect">
            <a:avLst/>
          </a:prstGeom>
          <a:noFill/>
        </p:spPr>
        <p:txBody>
          <a:bodyPr>
            <a:spAutoFit/>
          </a:bodyPr>
          <a:lstStyle/>
          <a:p>
            <a:pPr algn="ctr" fontAlgn="auto">
              <a:spcBef>
                <a:spcPts val="0"/>
              </a:spcBef>
              <a:spcAft>
                <a:spcPts val="0"/>
              </a:spcAft>
              <a:defRPr/>
            </a:pPr>
            <a:r>
              <a:rPr lang="en-GB" dirty="0">
                <a:solidFill>
                  <a:schemeClr val="bg2">
                    <a:lumMod val="10000"/>
                  </a:schemeClr>
                </a:solidFill>
                <a:latin typeface="Arial Black" pitchFamily="34" charset="0"/>
                <a:cs typeface="+mn-cs"/>
              </a:rPr>
              <a:t>34m3 SKYHOOK HELIKITE</a:t>
            </a:r>
            <a:endParaRPr lang="en-GB" dirty="0">
              <a:solidFill>
                <a:schemeClr val="bg2">
                  <a:lumMod val="10000"/>
                </a:schemeClr>
              </a:solidFill>
              <a:latin typeface="Arial Black" pitchFamily="34"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Sandy\Pictures\Pictures\Pictures\64 cu metre for XD Motion\Stern Antenna pay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88125" y="3500438"/>
            <a:ext cx="2376488" cy="954087"/>
          </a:xfrm>
          <a:prstGeom prst="rect">
            <a:avLst/>
          </a:prstGeom>
          <a:noFill/>
        </p:spPr>
        <p:txBody>
          <a:bodyPr>
            <a:spAutoFit/>
          </a:bodyPr>
          <a:lstStyle/>
          <a:p>
            <a:pPr fontAlgn="auto">
              <a:spcBef>
                <a:spcPts val="0"/>
              </a:spcBef>
              <a:spcAft>
                <a:spcPts val="0"/>
              </a:spcAft>
              <a:defRPr/>
            </a:pPr>
            <a:r>
              <a:rPr lang="en-GB" sz="1400" b="1" dirty="0">
                <a:solidFill>
                  <a:schemeClr val="tx2">
                    <a:lumMod val="50000"/>
                  </a:schemeClr>
                </a:solidFill>
                <a:latin typeface="Arial Black" pitchFamily="34" charset="0"/>
              </a:rPr>
              <a:t>BEHIND BALLOON:</a:t>
            </a:r>
            <a:br>
              <a:rPr lang="en-GB" sz="1400" b="1" dirty="0">
                <a:solidFill>
                  <a:schemeClr val="tx2">
                    <a:lumMod val="50000"/>
                  </a:schemeClr>
                </a:solidFill>
                <a:latin typeface="Arial Black" pitchFamily="34" charset="0"/>
              </a:rPr>
            </a:br>
            <a:r>
              <a:rPr lang="en-GB" sz="1400" b="1" dirty="0">
                <a:solidFill>
                  <a:schemeClr val="tx2">
                    <a:lumMod val="50000"/>
                  </a:schemeClr>
                </a:solidFill>
                <a:latin typeface="Arial Black" pitchFamily="34" charset="0"/>
              </a:rPr>
              <a:t>For bulky, lightweight objects such as antennas.</a:t>
            </a:r>
            <a:endParaRPr lang="en-GB" sz="1400" b="1" dirty="0">
              <a:solidFill>
                <a:schemeClr val="tx2">
                  <a:lumMod val="50000"/>
                </a:schemeClr>
              </a:solidFill>
              <a:latin typeface="Arial Black" pitchFamily="34" charset="0"/>
            </a:endParaRPr>
          </a:p>
        </p:txBody>
      </p:sp>
      <p:cxnSp>
        <p:nvCxnSpPr>
          <p:cNvPr id="11" name="Straight Arrow Connector 10"/>
          <p:cNvCxnSpPr/>
          <p:nvPr/>
        </p:nvCxnSpPr>
        <p:spPr>
          <a:xfrm flipH="1" flipV="1">
            <a:off x="6156325" y="2997200"/>
            <a:ext cx="503238" cy="43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95850" y="188913"/>
            <a:ext cx="4248150" cy="368300"/>
          </a:xfrm>
          <a:prstGeom prst="rect">
            <a:avLst/>
          </a:prstGeom>
          <a:noFill/>
        </p:spPr>
        <p:txBody>
          <a:bodyPr>
            <a:spAutoFit/>
          </a:bodyPr>
          <a:lstStyle/>
          <a:p>
            <a:pPr fontAlgn="auto">
              <a:spcBef>
                <a:spcPts val="0"/>
              </a:spcBef>
              <a:spcAft>
                <a:spcPts val="0"/>
              </a:spcAft>
              <a:defRPr/>
            </a:pPr>
            <a:r>
              <a:rPr lang="en-GB" dirty="0">
                <a:solidFill>
                  <a:schemeClr val="tx2">
                    <a:lumMod val="50000"/>
                  </a:schemeClr>
                </a:solidFill>
                <a:latin typeface="Arial Black" pitchFamily="34" charset="0"/>
                <a:cs typeface="+mn-cs"/>
              </a:rPr>
              <a:t>64m3 DESERT STAR HELIKITE</a:t>
            </a:r>
            <a:endParaRPr lang="en-GB" dirty="0">
              <a:solidFill>
                <a:schemeClr val="tx2">
                  <a:lumMod val="50000"/>
                </a:schemeClr>
              </a:solidFill>
              <a:latin typeface="Arial Black"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Sandy\Pictures\Pictures\Pictures\JANES PICTURES\Figure 4. Royal Marines 10 m3 Desert Star Helikite for Bowman Aerial Beyond-Line-of-Sight (BABLOS) range Extension.jpg"/>
          <p:cNvPicPr>
            <a:picLocks noChangeAspect="1" noChangeArrowheads="1"/>
          </p:cNvPicPr>
          <p:nvPr/>
        </p:nvPicPr>
        <p:blipFill>
          <a:blip r:embed="rId2">
            <a:extLst>
              <a:ext uri="{28A0092B-C50C-407E-A947-70E740481C1C}">
                <a14:useLocalDpi xmlns:a14="http://schemas.microsoft.com/office/drawing/2010/main" val="0"/>
              </a:ext>
            </a:extLst>
          </a:blip>
          <a:srcRect t="3494" b="5940"/>
          <a:stretch>
            <a:fillRect/>
          </a:stretch>
        </p:blipFill>
        <p:spPr bwMode="auto">
          <a:xfrm>
            <a:off x="971550" y="0"/>
            <a:ext cx="73088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715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tangle 11"/>
          <p:cNvSpPr/>
          <p:nvPr/>
        </p:nvSpPr>
        <p:spPr>
          <a:xfrm>
            <a:off x="8172450" y="0"/>
            <a:ext cx="9715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580" name="TextBox 12"/>
          <p:cNvSpPr txBox="1">
            <a:spLocks noChangeArrowheads="1"/>
          </p:cNvSpPr>
          <p:nvPr/>
        </p:nvSpPr>
        <p:spPr bwMode="auto">
          <a:xfrm>
            <a:off x="3635375" y="59499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en-GB" altLang="en-US" sz="1400">
                <a:solidFill>
                  <a:schemeClr val="bg1"/>
                </a:solidFill>
                <a:latin typeface="Arial Black" panose="020B0A04020102020204" pitchFamily="34" charset="0"/>
              </a:rPr>
              <a:t>ON FLYING LINE:</a:t>
            </a:r>
          </a:p>
          <a:p>
            <a:r>
              <a:rPr lang="en-GB" altLang="en-US" sz="1400">
                <a:solidFill>
                  <a:schemeClr val="bg1"/>
                </a:solidFill>
                <a:latin typeface="Arial Black" panose="020B0A04020102020204" pitchFamily="34" charset="0"/>
              </a:rPr>
              <a:t>For lightweight cable or fibre optic</a:t>
            </a:r>
          </a:p>
        </p:txBody>
      </p:sp>
      <p:cxnSp>
        <p:nvCxnSpPr>
          <p:cNvPr id="15" name="Straight Arrow Connector 14"/>
          <p:cNvCxnSpPr/>
          <p:nvPr/>
        </p:nvCxnSpPr>
        <p:spPr>
          <a:xfrm flipV="1">
            <a:off x="5580063" y="5732463"/>
            <a:ext cx="647700" cy="288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16013" y="1268413"/>
            <a:ext cx="2376487" cy="954087"/>
          </a:xfrm>
          <a:prstGeom prst="rect">
            <a:avLst/>
          </a:prstGeom>
          <a:noFill/>
        </p:spPr>
        <p:txBody>
          <a:bodyPr>
            <a:spAutoFit/>
          </a:bodyPr>
          <a:lstStyle/>
          <a:p>
            <a:pPr fontAlgn="auto">
              <a:spcBef>
                <a:spcPts val="0"/>
              </a:spcBef>
              <a:spcAft>
                <a:spcPts val="0"/>
              </a:spcAft>
              <a:defRPr/>
            </a:pPr>
            <a:r>
              <a:rPr lang="en-GB" sz="1400" b="1" dirty="0">
                <a:solidFill>
                  <a:schemeClr val="tx2">
                    <a:lumMod val="50000"/>
                  </a:schemeClr>
                </a:solidFill>
                <a:latin typeface="Arial Black" pitchFamily="34" charset="0"/>
              </a:rPr>
              <a:t>BEHIND BALLOON:</a:t>
            </a:r>
            <a:br>
              <a:rPr lang="en-GB" sz="1400" b="1" dirty="0">
                <a:solidFill>
                  <a:schemeClr val="tx2">
                    <a:lumMod val="50000"/>
                  </a:schemeClr>
                </a:solidFill>
                <a:latin typeface="Arial Black" pitchFamily="34" charset="0"/>
              </a:rPr>
            </a:br>
            <a:r>
              <a:rPr lang="en-GB" sz="1400" b="1" dirty="0">
                <a:solidFill>
                  <a:schemeClr val="tx2">
                    <a:lumMod val="50000"/>
                  </a:schemeClr>
                </a:solidFill>
                <a:latin typeface="Arial Black" pitchFamily="34" charset="0"/>
              </a:rPr>
              <a:t>For bulky, lightweight objects such as antennas.</a:t>
            </a:r>
            <a:endParaRPr lang="en-GB" sz="1400" b="1" dirty="0">
              <a:solidFill>
                <a:schemeClr val="tx2">
                  <a:lumMod val="50000"/>
                </a:schemeClr>
              </a:solidFill>
              <a:latin typeface="Arial Black" pitchFamily="34" charset="0"/>
            </a:endParaRPr>
          </a:p>
        </p:txBody>
      </p:sp>
      <p:cxnSp>
        <p:nvCxnSpPr>
          <p:cNvPr id="17" name="Straight Arrow Connector 16"/>
          <p:cNvCxnSpPr/>
          <p:nvPr/>
        </p:nvCxnSpPr>
        <p:spPr>
          <a:xfrm>
            <a:off x="2268538" y="2133600"/>
            <a:ext cx="122396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584" name="TextBox 19"/>
          <p:cNvSpPr txBox="1">
            <a:spLocks noChangeArrowheads="1"/>
          </p:cNvSpPr>
          <p:nvPr/>
        </p:nvSpPr>
        <p:spPr bwMode="auto">
          <a:xfrm>
            <a:off x="971550" y="0"/>
            <a:ext cx="7272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ctr"/>
            <a:r>
              <a:rPr lang="en-GB" altLang="en-US" b="1">
                <a:solidFill>
                  <a:srgbClr val="002060"/>
                </a:solidFill>
                <a:latin typeface="Arial Black" panose="020B0A04020102020204" pitchFamily="34" charset="0"/>
              </a:rPr>
              <a:t>10m3 DESERT STAR HELIKITE FOR ROYAL MARINES </a:t>
            </a:r>
            <a:br>
              <a:rPr lang="en-GB" altLang="en-US" b="1">
                <a:solidFill>
                  <a:srgbClr val="002060"/>
                </a:solidFill>
                <a:latin typeface="Arial Black" panose="020B0A04020102020204" pitchFamily="34" charset="0"/>
              </a:rPr>
            </a:br>
            <a:r>
              <a:rPr lang="en-GB" altLang="en-US" b="1">
                <a:solidFill>
                  <a:srgbClr val="002060"/>
                </a:solidFill>
                <a:latin typeface="Arial Black" panose="020B0A04020102020204" pitchFamily="34" charset="0"/>
              </a:rPr>
              <a:t>SHIP-TO-SHORE  RADIO-RELAY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2442</TotalTime>
  <Words>1055</Words>
  <Application>Microsoft Office PowerPoint</Application>
  <PresentationFormat>On-screen Show (4:3)</PresentationFormat>
  <Paragraphs>172</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Constantia</vt:lpstr>
      <vt:lpstr>Arial</vt:lpstr>
      <vt:lpstr>Calibri</vt:lpstr>
      <vt:lpstr>Wingdings 2</vt:lpstr>
      <vt:lpstr>Arial Black</vt:lpstr>
      <vt:lpstr>Flow</vt:lpstr>
      <vt:lpstr>ABSOLUTE   HELIKITE DEPLOYMENT OPTIONS</vt:lpstr>
      <vt:lpstr>PowerPoint Presentation</vt:lpstr>
      <vt:lpstr> HELIKITE - Altitude From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POSITION OF ABSOLUTE PAYLOAD ELEMENTS ON A HELIKITE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NETFORCE AND BLUEWATER CYBERBOATS</dc:title>
  <dc:creator>Sandy</dc:creator>
  <cp:lastModifiedBy>doris</cp:lastModifiedBy>
  <cp:revision>355</cp:revision>
  <dcterms:created xsi:type="dcterms:W3CDTF">2011-05-04T10:21:29Z</dcterms:created>
  <dcterms:modified xsi:type="dcterms:W3CDTF">2015-12-02T14:58:33Z</dcterms:modified>
</cp:coreProperties>
</file>